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4" r:id="rId2"/>
    <p:sldId id="275" r:id="rId3"/>
    <p:sldId id="276" r:id="rId4"/>
    <p:sldId id="277" r:id="rId5"/>
  </p:sldIdLst>
  <p:sldSz cx="43891200" cy="32918400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1pPr>
    <a:lvl2pPr marL="441609" algn="l" rtl="0" fontAlgn="base">
      <a:spcBef>
        <a:spcPct val="0"/>
      </a:spcBef>
      <a:spcAft>
        <a:spcPct val="0"/>
      </a:spcAft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2pPr>
    <a:lvl3pPr marL="883219" algn="l" rtl="0" fontAlgn="base">
      <a:spcBef>
        <a:spcPct val="0"/>
      </a:spcBef>
      <a:spcAft>
        <a:spcPct val="0"/>
      </a:spcAft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3pPr>
    <a:lvl4pPr marL="1324828" algn="l" rtl="0" fontAlgn="base">
      <a:spcBef>
        <a:spcPct val="0"/>
      </a:spcBef>
      <a:spcAft>
        <a:spcPct val="0"/>
      </a:spcAft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4pPr>
    <a:lvl5pPr marL="1766438" algn="l" rtl="0" fontAlgn="base">
      <a:spcBef>
        <a:spcPct val="0"/>
      </a:spcBef>
      <a:spcAft>
        <a:spcPct val="0"/>
      </a:spcAft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5pPr>
    <a:lvl6pPr marL="2208047" algn="l" defTabSz="883219" rtl="0" eaLnBrk="1" latinLnBrk="0" hangingPunct="1"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6pPr>
    <a:lvl7pPr marL="2649657" algn="l" defTabSz="883219" rtl="0" eaLnBrk="1" latinLnBrk="0" hangingPunct="1"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7pPr>
    <a:lvl8pPr marL="3091266" algn="l" defTabSz="883219" rtl="0" eaLnBrk="1" latinLnBrk="0" hangingPunct="1"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8pPr>
    <a:lvl9pPr marL="3532876" algn="l" defTabSz="883219" rtl="0" eaLnBrk="1" latinLnBrk="0" hangingPunct="1">
      <a:defRPr sz="3091" kern="1200">
        <a:solidFill>
          <a:schemeClr val="tx1"/>
        </a:solidFill>
        <a:latin typeface="Helvetica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7" userDrawn="1">
          <p15:clr>
            <a:srgbClr val="A4A3A4"/>
          </p15:clr>
        </p15:guide>
        <p15:guide id="2" orient="horz" pos="19633" userDrawn="1">
          <p15:clr>
            <a:srgbClr val="A4A3A4"/>
          </p15:clr>
        </p15:guide>
        <p15:guide id="3" orient="horz" pos="3729" userDrawn="1">
          <p15:clr>
            <a:srgbClr val="A4A3A4"/>
          </p15:clr>
        </p15:guide>
        <p15:guide id="4" orient="horz" pos="2129" userDrawn="1">
          <p15:clr>
            <a:srgbClr val="A4A3A4"/>
          </p15:clr>
        </p15:guide>
        <p15:guide id="5" pos="6376" userDrawn="1">
          <p15:clr>
            <a:srgbClr val="A4A3A4"/>
          </p15:clr>
        </p15:guide>
        <p15:guide id="6" pos="7211" userDrawn="1">
          <p15:clr>
            <a:srgbClr val="A4A3A4"/>
          </p15:clr>
        </p15:guide>
        <p15:guide id="7" pos="13124" userDrawn="1">
          <p15:clr>
            <a:srgbClr val="A4A3A4"/>
          </p15:clr>
        </p15:guide>
        <p15:guide id="8" pos="21030" userDrawn="1">
          <p15:clr>
            <a:srgbClr val="A4A3A4"/>
          </p15:clr>
        </p15:guide>
        <p15:guide id="9" pos="986" userDrawn="1">
          <p15:clr>
            <a:srgbClr val="A4A3A4"/>
          </p15:clr>
        </p15:guide>
        <p15:guide id="10" pos="13997" userDrawn="1">
          <p15:clr>
            <a:srgbClr val="A4A3A4"/>
          </p15:clr>
        </p15:guide>
        <p15:guide id="11" pos="20196" userDrawn="1">
          <p15:clr>
            <a:srgbClr val="A4A3A4"/>
          </p15:clr>
        </p15:guide>
        <p15:guide id="12" pos="26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8BD"/>
    <a:srgbClr val="FFFAE7"/>
    <a:srgbClr val="FEE9D2"/>
    <a:srgbClr val="A93013"/>
    <a:srgbClr val="BF3A11"/>
    <a:srgbClr val="32A5A8"/>
    <a:srgbClr val="1BC0ED"/>
    <a:srgbClr val="0B7693"/>
    <a:srgbClr val="09586D"/>
    <a:srgbClr val="0D8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5" autoAdjust="0"/>
  </p:normalViewPr>
  <p:slideViewPr>
    <p:cSldViewPr snapToGrid="0">
      <p:cViewPr varScale="1">
        <p:scale>
          <a:sx n="20" d="100"/>
          <a:sy n="20" d="100"/>
        </p:scale>
        <p:origin x="1512" y="21"/>
      </p:cViewPr>
      <p:guideLst>
        <p:guide orient="horz" pos="717"/>
        <p:guide orient="horz" pos="19633"/>
        <p:guide orient="horz" pos="3729"/>
        <p:guide orient="horz" pos="2129"/>
        <p:guide pos="6376"/>
        <p:guide pos="7211"/>
        <p:guide pos="13124"/>
        <p:guide pos="21030"/>
        <p:guide pos="986"/>
        <p:guide pos="13997"/>
        <p:guide pos="20196"/>
        <p:guide pos="264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paDaten\Google%20drive\Book%20Peer%20Recognized\Figures\Book%201\Data%20charts\PhD%20recepi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paDaten\Google%20drive\Book%20Peer%20Recognized\Figures\Book%201\Data%20charts\Autonomous%20driv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paDaten\Google%20drive\Book%20Peer%20Recognized\Figures\Book%201\Data%20charts\Highligh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mpaDaten\Google%20drive\Book%20Peer%20Recognized\Figures\Book%201\Data%20charts\Highligh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6339113094113"/>
          <c:y val="0.11158243080625752"/>
          <c:w val="0.78024736602375444"/>
          <c:h val="0.70355444062271999"/>
        </c:manualLayout>
      </c:layout>
      <c:areaChart>
        <c:grouping val="stacked"/>
        <c:varyColors val="0"/>
        <c:ser>
          <c:idx val="0"/>
          <c:order val="0"/>
          <c:tx>
            <c:strRef>
              <c:f>'Table 12'!$A$5</c:f>
              <c:strCache>
                <c:ptCount val="1"/>
                <c:pt idx="0">
                  <c:v>All fields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4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34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3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34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12'!$B$5:$H$5</c:f>
            </c:numRef>
          </c:val>
          <c:extLst>
            <c:ext xmlns:c16="http://schemas.microsoft.com/office/drawing/2014/chart" uri="{C3380CC4-5D6E-409C-BE32-E72D297353CC}">
              <c16:uniqueId val="{00000000-65D0-4D4E-8BD8-177BED933A36}"/>
            </c:ext>
          </c:extLst>
        </c:ser>
        <c:ser>
          <c:idx val="1"/>
          <c:order val="1"/>
          <c:tx>
            <c:strRef>
              <c:f>'Table 12'!$A$6</c:f>
              <c:strCache>
                <c:ptCount val="1"/>
                <c:pt idx="0">
                  <c:v>Life sciences</c:v>
                </c:pt>
              </c:strCache>
            </c:strRef>
          </c:tx>
          <c:spPr>
            <a:solidFill>
              <a:srgbClr val="E6E6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12'!$B$6:$H$6</c:f>
              <c:numCache>
                <c:formatCode>#,##0</c:formatCode>
                <c:ptCount val="7"/>
                <c:pt idx="0">
                  <c:v>6222</c:v>
                </c:pt>
                <c:pt idx="1">
                  <c:v>7463</c:v>
                </c:pt>
                <c:pt idx="2">
                  <c:v>8611</c:v>
                </c:pt>
                <c:pt idx="3">
                  <c:v>8506</c:v>
                </c:pt>
                <c:pt idx="4">
                  <c:v>11086</c:v>
                </c:pt>
                <c:pt idx="5">
                  <c:v>12207</c:v>
                </c:pt>
                <c:pt idx="6">
                  <c:v>12780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0-4D4E-8BD8-177BED933A36}"/>
            </c:ext>
          </c:extLst>
        </c:ser>
        <c:ser>
          <c:idx val="2"/>
          <c:order val="2"/>
          <c:tx>
            <c:strRef>
              <c:f>'Table 12'!$A$7</c:f>
              <c:strCache>
                <c:ptCount val="1"/>
                <c:pt idx="0">
                  <c:v>Agricultural sciences and natural resources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40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12'!$B$7:$H$7</c:f>
            </c:numRef>
          </c:val>
          <c:extLst>
            <c:ext xmlns:c16="http://schemas.microsoft.com/office/drawing/2014/chart" uri="{C3380CC4-5D6E-409C-BE32-E72D297353CC}">
              <c16:uniqueId val="{00000002-65D0-4D4E-8BD8-177BED933A36}"/>
            </c:ext>
          </c:extLst>
        </c:ser>
        <c:ser>
          <c:idx val="3"/>
          <c:order val="3"/>
          <c:tx>
            <c:strRef>
              <c:f>'Table 12'!$A$8</c:f>
              <c:strCache>
                <c:ptCount val="1"/>
                <c:pt idx="0">
                  <c:v>Biological and biomedical sciences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43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4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43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12'!$B$8:$H$8</c:f>
            </c:numRef>
          </c:val>
          <c:extLst>
            <c:ext xmlns:c16="http://schemas.microsoft.com/office/drawing/2014/chart" uri="{C3380CC4-5D6E-409C-BE32-E72D297353CC}">
              <c16:uniqueId val="{00000003-65D0-4D4E-8BD8-177BED933A36}"/>
            </c:ext>
          </c:extLst>
        </c:ser>
        <c:ser>
          <c:idx val="4"/>
          <c:order val="4"/>
          <c:tx>
            <c:strRef>
              <c:f>'Table 12'!$A$9</c:f>
              <c:strCache>
                <c:ptCount val="1"/>
                <c:pt idx="0">
                  <c:v>Health sciences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6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46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4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46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12'!$B$9:$H$9</c:f>
            </c:numRef>
          </c:val>
          <c:extLst>
            <c:ext xmlns:c16="http://schemas.microsoft.com/office/drawing/2014/chart" uri="{C3380CC4-5D6E-409C-BE32-E72D297353CC}">
              <c16:uniqueId val="{00000004-65D0-4D4E-8BD8-177BED933A36}"/>
            </c:ext>
          </c:extLst>
        </c:ser>
        <c:ser>
          <c:idx val="5"/>
          <c:order val="5"/>
          <c:tx>
            <c:strRef>
              <c:f>'Table 12'!$A$10</c:f>
              <c:strCache>
                <c:ptCount val="1"/>
                <c:pt idx="0">
                  <c:v>Physical sciences and earth sciences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12'!$B$10:$H$10</c:f>
              <c:numCache>
                <c:formatCode>#,##0</c:formatCode>
                <c:ptCount val="7"/>
                <c:pt idx="0">
                  <c:v>3986</c:v>
                </c:pt>
                <c:pt idx="1">
                  <c:v>4402</c:v>
                </c:pt>
                <c:pt idx="2">
                  <c:v>4566</c:v>
                </c:pt>
                <c:pt idx="3">
                  <c:v>3971</c:v>
                </c:pt>
                <c:pt idx="4">
                  <c:v>4946</c:v>
                </c:pt>
                <c:pt idx="5">
                  <c:v>5584</c:v>
                </c:pt>
                <c:pt idx="6">
                  <c:v>6335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D0-4D4E-8BD8-177BED933A36}"/>
            </c:ext>
          </c:extLst>
        </c:ser>
        <c:ser>
          <c:idx val="6"/>
          <c:order val="6"/>
          <c:tx>
            <c:strRef>
              <c:f>'Table 12'!$A$11</c:f>
              <c:strCache>
                <c:ptCount val="1"/>
                <c:pt idx="0">
                  <c:v>Chemistry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2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52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52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52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12'!$B$11:$H$11</c:f>
            </c:numRef>
          </c:val>
          <c:extLst>
            <c:ext xmlns:c16="http://schemas.microsoft.com/office/drawing/2014/chart" uri="{C3380CC4-5D6E-409C-BE32-E72D297353CC}">
              <c16:uniqueId val="{00000006-65D0-4D4E-8BD8-177BED933A36}"/>
            </c:ext>
          </c:extLst>
        </c:ser>
        <c:ser>
          <c:idx val="7"/>
          <c:order val="7"/>
          <c:tx>
            <c:strRef>
              <c:f>'Table 12'!$A$12</c:f>
              <c:strCache>
                <c:ptCount val="1"/>
                <c:pt idx="0">
                  <c:v>Geosciences, atmospheric sciences, and ocean sciences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5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55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5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55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12'!$B$12:$H$12</c:f>
            </c:numRef>
          </c:val>
          <c:extLst>
            <c:ext xmlns:c16="http://schemas.microsoft.com/office/drawing/2014/chart" uri="{C3380CC4-5D6E-409C-BE32-E72D297353CC}">
              <c16:uniqueId val="{00000007-65D0-4D4E-8BD8-177BED933A36}"/>
            </c:ext>
          </c:extLst>
        </c:ser>
        <c:ser>
          <c:idx val="8"/>
          <c:order val="8"/>
          <c:tx>
            <c:strRef>
              <c:f>'Table 12'!$A$13</c:f>
              <c:strCache>
                <c:ptCount val="1"/>
                <c:pt idx="0">
                  <c:v>Physics and astronomy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8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58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5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58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12'!$B$13:$H$13</c:f>
            </c:numRef>
          </c:val>
          <c:extLst>
            <c:ext xmlns:c16="http://schemas.microsoft.com/office/drawing/2014/chart" uri="{C3380CC4-5D6E-409C-BE32-E72D297353CC}">
              <c16:uniqueId val="{00000008-65D0-4D4E-8BD8-177BED933A36}"/>
            </c:ext>
          </c:extLst>
        </c:ser>
        <c:ser>
          <c:idx val="9"/>
          <c:order val="9"/>
          <c:tx>
            <c:strRef>
              <c:f>'Table 12'!$A$14</c:f>
              <c:strCache>
                <c:ptCount val="1"/>
                <c:pt idx="0">
                  <c:v>Mathematics and computer sciences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12'!$B$14:$H$14</c:f>
              <c:numCache>
                <c:formatCode>#,##0</c:formatCode>
                <c:ptCount val="7"/>
                <c:pt idx="0">
                  <c:v>1264</c:v>
                </c:pt>
                <c:pt idx="1">
                  <c:v>2026</c:v>
                </c:pt>
                <c:pt idx="2">
                  <c:v>2104</c:v>
                </c:pt>
                <c:pt idx="3">
                  <c:v>1859</c:v>
                </c:pt>
                <c:pt idx="4">
                  <c:v>3187</c:v>
                </c:pt>
                <c:pt idx="5">
                  <c:v>3660</c:v>
                </c:pt>
                <c:pt idx="6">
                  <c:v>4030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D0-4D4E-8BD8-177BED933A36}"/>
            </c:ext>
          </c:extLst>
        </c:ser>
        <c:ser>
          <c:idx val="10"/>
          <c:order val="10"/>
          <c:tx>
            <c:strRef>
              <c:f>'Table 12'!$A$15</c:f>
              <c:strCache>
                <c:ptCount val="1"/>
                <c:pt idx="0">
                  <c:v>Computer and information sciences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4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64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6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64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12'!$B$15:$H$15</c:f>
            </c:numRef>
          </c:val>
          <c:extLst>
            <c:ext xmlns:c16="http://schemas.microsoft.com/office/drawing/2014/chart" uri="{C3380CC4-5D6E-409C-BE32-E72D297353CC}">
              <c16:uniqueId val="{0000000A-65D0-4D4E-8BD8-177BED933A36}"/>
            </c:ext>
          </c:extLst>
        </c:ser>
        <c:ser>
          <c:idx val="11"/>
          <c:order val="11"/>
          <c:tx>
            <c:strRef>
              <c:f>'Table 12'!$A$16</c:f>
              <c:strCache>
                <c:ptCount val="1"/>
                <c:pt idx="0">
                  <c:v>Mathematics and statistics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7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67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6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67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12'!$B$16:$H$16</c:f>
            </c:numRef>
          </c:val>
          <c:extLst>
            <c:ext xmlns:c16="http://schemas.microsoft.com/office/drawing/2014/chart" uri="{C3380CC4-5D6E-409C-BE32-E72D297353CC}">
              <c16:uniqueId val="{0000000B-65D0-4D4E-8BD8-177BED933A36}"/>
            </c:ext>
          </c:extLst>
        </c:ser>
        <c:ser>
          <c:idx val="12"/>
          <c:order val="12"/>
          <c:tx>
            <c:strRef>
              <c:f>'Table 12'!$A$17</c:f>
              <c:strCache>
                <c:ptCount val="1"/>
                <c:pt idx="0">
                  <c:v>Psychology and social sciences</c:v>
                </c:pt>
              </c:strCache>
            </c:strRef>
          </c:tx>
          <c:spPr>
            <a:solidFill>
              <a:srgbClr val="E4E4E4"/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12'!$B$17:$H$17</c:f>
              <c:numCache>
                <c:formatCode>#,##0</c:formatCode>
                <c:ptCount val="7"/>
                <c:pt idx="0">
                  <c:v>6017</c:v>
                </c:pt>
                <c:pt idx="1">
                  <c:v>6860</c:v>
                </c:pt>
                <c:pt idx="2">
                  <c:v>7389</c:v>
                </c:pt>
                <c:pt idx="3">
                  <c:v>7098</c:v>
                </c:pt>
                <c:pt idx="4">
                  <c:v>7635</c:v>
                </c:pt>
                <c:pt idx="5">
                  <c:v>8580</c:v>
                </c:pt>
                <c:pt idx="6">
                  <c:v>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D0-4D4E-8BD8-177BED933A36}"/>
            </c:ext>
          </c:extLst>
        </c:ser>
        <c:ser>
          <c:idx val="13"/>
          <c:order val="13"/>
          <c:tx>
            <c:strRef>
              <c:f>'Table 12'!$A$18</c:f>
              <c:strCache>
                <c:ptCount val="1"/>
                <c:pt idx="0">
                  <c:v>Psychology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73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7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73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12'!$B$18:$H$18</c:f>
            </c:numRef>
          </c:val>
          <c:extLst>
            <c:ext xmlns:c16="http://schemas.microsoft.com/office/drawing/2014/chart" uri="{C3380CC4-5D6E-409C-BE32-E72D297353CC}">
              <c16:uniqueId val="{0000000D-65D0-4D4E-8BD8-177BED933A36}"/>
            </c:ext>
          </c:extLst>
        </c:ser>
        <c:ser>
          <c:idx val="14"/>
          <c:order val="14"/>
          <c:tx>
            <c:strRef>
              <c:f>'Table 12'!$A$19</c:f>
              <c:strCache>
                <c:ptCount val="1"/>
                <c:pt idx="0">
                  <c:v>Anthropology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76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12'!$B$19:$H$19</c:f>
            </c:numRef>
          </c:val>
          <c:extLst>
            <c:ext xmlns:c16="http://schemas.microsoft.com/office/drawing/2014/chart" uri="{C3380CC4-5D6E-409C-BE32-E72D297353CC}">
              <c16:uniqueId val="{0000000E-65D0-4D4E-8BD8-177BED933A36}"/>
            </c:ext>
          </c:extLst>
        </c:ser>
        <c:ser>
          <c:idx val="15"/>
          <c:order val="15"/>
          <c:tx>
            <c:strRef>
              <c:f>'Table 12'!$A$20</c:f>
              <c:strCache>
                <c:ptCount val="1"/>
                <c:pt idx="0">
                  <c:v>Economics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9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79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79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79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12'!$B$20:$H$20</c:f>
            </c:numRef>
          </c:val>
          <c:extLst>
            <c:ext xmlns:c16="http://schemas.microsoft.com/office/drawing/2014/chart" uri="{C3380CC4-5D6E-409C-BE32-E72D297353CC}">
              <c16:uniqueId val="{0000000F-65D0-4D4E-8BD8-177BED933A36}"/>
            </c:ext>
          </c:extLst>
        </c:ser>
        <c:ser>
          <c:idx val="16"/>
          <c:order val="16"/>
          <c:tx>
            <c:strRef>
              <c:f>'Table 12'!$A$21</c:f>
              <c:strCache>
                <c:ptCount val="1"/>
                <c:pt idx="0">
                  <c:v>Political science and government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2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82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82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82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12'!$B$21:$H$21</c:f>
            </c:numRef>
          </c:val>
          <c:extLst>
            <c:ext xmlns:c16="http://schemas.microsoft.com/office/drawing/2014/chart" uri="{C3380CC4-5D6E-409C-BE32-E72D297353CC}">
              <c16:uniqueId val="{00000010-65D0-4D4E-8BD8-177BED933A36}"/>
            </c:ext>
          </c:extLst>
        </c:ser>
        <c:ser>
          <c:idx val="17"/>
          <c:order val="17"/>
          <c:tx>
            <c:strRef>
              <c:f>'Table 12'!$A$22</c:f>
              <c:strCache>
                <c:ptCount val="1"/>
                <c:pt idx="0">
                  <c:v>Sociology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5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85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8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85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12'!$B$22:$H$22</c:f>
            </c:numRef>
          </c:val>
          <c:extLst>
            <c:ext xmlns:c16="http://schemas.microsoft.com/office/drawing/2014/chart" uri="{C3380CC4-5D6E-409C-BE32-E72D297353CC}">
              <c16:uniqueId val="{00000011-65D0-4D4E-8BD8-177BED933A36}"/>
            </c:ext>
          </c:extLst>
        </c:ser>
        <c:ser>
          <c:idx val="18"/>
          <c:order val="18"/>
          <c:tx>
            <c:strRef>
              <c:f>'Table 12'!$A$23</c:f>
              <c:strCache>
                <c:ptCount val="1"/>
                <c:pt idx="0">
                  <c:v>Other social sciences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8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88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8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88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12'!$B$23:$H$23</c:f>
            </c:numRef>
          </c:val>
          <c:extLst>
            <c:ext xmlns:c16="http://schemas.microsoft.com/office/drawing/2014/chart" uri="{C3380CC4-5D6E-409C-BE32-E72D297353CC}">
              <c16:uniqueId val="{00000012-65D0-4D4E-8BD8-177BED933A36}"/>
            </c:ext>
          </c:extLst>
        </c:ser>
        <c:ser>
          <c:idx val="19"/>
          <c:order val="19"/>
          <c:tx>
            <c:strRef>
              <c:f>'Table 12'!$A$24</c:f>
              <c:strCache>
                <c:ptCount val="1"/>
                <c:pt idx="0">
                  <c:v>Engineering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12'!$B$24:$H$24</c:f>
              <c:numCache>
                <c:formatCode>#,##0</c:formatCode>
                <c:ptCount val="7"/>
                <c:pt idx="0">
                  <c:v>4186</c:v>
                </c:pt>
                <c:pt idx="1">
                  <c:v>5698</c:v>
                </c:pt>
                <c:pt idx="2">
                  <c:v>5922</c:v>
                </c:pt>
                <c:pt idx="3">
                  <c:v>5279</c:v>
                </c:pt>
                <c:pt idx="4">
                  <c:v>7863</c:v>
                </c:pt>
                <c:pt idx="5">
                  <c:v>9000</c:v>
                </c:pt>
                <c:pt idx="6">
                  <c:v>10183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5D0-4D4E-8BD8-177BED933A36}"/>
            </c:ext>
          </c:extLst>
        </c:ser>
        <c:ser>
          <c:idx val="20"/>
          <c:order val="20"/>
          <c:tx>
            <c:strRef>
              <c:f>'Table 12'!$A$25</c:f>
              <c:strCache>
                <c:ptCount val="1"/>
                <c:pt idx="0">
                  <c:v>Aerospace, aeronautical, and astronautical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94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9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94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12'!$B$25:$H$25</c:f>
            </c:numRef>
          </c:val>
          <c:extLst>
            <c:ext xmlns:c16="http://schemas.microsoft.com/office/drawing/2014/chart" uri="{C3380CC4-5D6E-409C-BE32-E72D297353CC}">
              <c16:uniqueId val="{00000014-65D0-4D4E-8BD8-177BED933A36}"/>
            </c:ext>
          </c:extLst>
        </c:ser>
        <c:ser>
          <c:idx val="21"/>
          <c:order val="21"/>
          <c:tx>
            <c:strRef>
              <c:f>'Table 12'!$A$26</c:f>
              <c:strCache>
                <c:ptCount val="1"/>
                <c:pt idx="0">
                  <c:v>Bioengineering and biomedical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tint val="97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tint val="9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tint val="97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12'!$B$26:$H$26</c:f>
            </c:numRef>
          </c:val>
          <c:extLst>
            <c:ext xmlns:c16="http://schemas.microsoft.com/office/drawing/2014/chart" uri="{C3380CC4-5D6E-409C-BE32-E72D297353CC}">
              <c16:uniqueId val="{00000015-65D0-4D4E-8BD8-177BED933A36}"/>
            </c:ext>
          </c:extLst>
        </c:ser>
        <c:ser>
          <c:idx val="22"/>
          <c:order val="22"/>
          <c:tx>
            <c:strRef>
              <c:f>'Table 12'!$A$27</c:f>
              <c:strCache>
                <c:ptCount val="1"/>
                <c:pt idx="0">
                  <c:v>Chemical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12'!$B$27:$H$27</c:f>
            </c:numRef>
          </c:val>
          <c:extLst>
            <c:ext xmlns:c16="http://schemas.microsoft.com/office/drawing/2014/chart" uri="{C3380CC4-5D6E-409C-BE32-E72D297353CC}">
              <c16:uniqueId val="{00000016-65D0-4D4E-8BD8-177BED933A36}"/>
            </c:ext>
          </c:extLst>
        </c:ser>
        <c:ser>
          <c:idx val="23"/>
          <c:order val="23"/>
          <c:tx>
            <c:strRef>
              <c:f>'Table 12'!$A$28</c:f>
              <c:strCache>
                <c:ptCount val="1"/>
                <c:pt idx="0">
                  <c:v>Civil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96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96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9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6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12'!$B$28:$H$28</c:f>
            </c:numRef>
          </c:val>
          <c:extLst>
            <c:ext xmlns:c16="http://schemas.microsoft.com/office/drawing/2014/chart" uri="{C3380CC4-5D6E-409C-BE32-E72D297353CC}">
              <c16:uniqueId val="{00000017-65D0-4D4E-8BD8-177BED933A36}"/>
            </c:ext>
          </c:extLst>
        </c:ser>
        <c:ser>
          <c:idx val="24"/>
          <c:order val="24"/>
          <c:tx>
            <c:strRef>
              <c:f>'Table 12'!$A$29</c:f>
              <c:strCache>
                <c:ptCount val="1"/>
                <c:pt idx="0">
                  <c:v>Electrical, electronics, and communications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93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93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9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3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12'!$B$29:$H$29</c:f>
            </c:numRef>
          </c:val>
          <c:extLst>
            <c:ext xmlns:c16="http://schemas.microsoft.com/office/drawing/2014/chart" uri="{C3380CC4-5D6E-409C-BE32-E72D297353CC}">
              <c16:uniqueId val="{00000018-65D0-4D4E-8BD8-177BED933A36}"/>
            </c:ext>
          </c:extLst>
        </c:ser>
        <c:ser>
          <c:idx val="25"/>
          <c:order val="25"/>
          <c:tx>
            <c:strRef>
              <c:f>'Table 12'!$A$30</c:f>
              <c:strCache>
                <c:ptCount val="1"/>
                <c:pt idx="0">
                  <c:v>Industrial and manufacturing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0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12'!$B$30:$H$30</c:f>
            </c:numRef>
          </c:val>
          <c:extLst>
            <c:ext xmlns:c16="http://schemas.microsoft.com/office/drawing/2014/chart" uri="{C3380CC4-5D6E-409C-BE32-E72D297353CC}">
              <c16:uniqueId val="{00000019-65D0-4D4E-8BD8-177BED933A36}"/>
            </c:ext>
          </c:extLst>
        </c:ser>
        <c:ser>
          <c:idx val="26"/>
          <c:order val="26"/>
          <c:tx>
            <c:strRef>
              <c:f>'Table 12'!$A$31</c:f>
              <c:strCache>
                <c:ptCount val="1"/>
                <c:pt idx="0">
                  <c:v>Materials science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7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87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8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87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12'!$B$31:$H$31</c:f>
            </c:numRef>
          </c:val>
          <c:extLst>
            <c:ext xmlns:c16="http://schemas.microsoft.com/office/drawing/2014/chart" uri="{C3380CC4-5D6E-409C-BE32-E72D297353CC}">
              <c16:uniqueId val="{0000001A-65D0-4D4E-8BD8-177BED933A36}"/>
            </c:ext>
          </c:extLst>
        </c:ser>
        <c:ser>
          <c:idx val="27"/>
          <c:order val="27"/>
          <c:tx>
            <c:strRef>
              <c:f>'Table 12'!$A$32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4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84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8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84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12'!$B$32:$H$32</c:f>
            </c:numRef>
          </c:val>
          <c:extLst>
            <c:ext xmlns:c16="http://schemas.microsoft.com/office/drawing/2014/chart" uri="{C3380CC4-5D6E-409C-BE32-E72D297353CC}">
              <c16:uniqueId val="{0000001B-65D0-4D4E-8BD8-177BED933A36}"/>
            </c:ext>
          </c:extLst>
        </c:ser>
        <c:ser>
          <c:idx val="28"/>
          <c:order val="28"/>
          <c:tx>
            <c:strRef>
              <c:f>'Table 12'!$A$33</c:f>
              <c:strCache>
                <c:ptCount val="1"/>
                <c:pt idx="0">
                  <c:v>Other engineering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1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81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81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81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12'!$B$33:$H$33</c:f>
            </c:numRef>
          </c:val>
          <c:extLst>
            <c:ext xmlns:c16="http://schemas.microsoft.com/office/drawing/2014/chart" uri="{C3380CC4-5D6E-409C-BE32-E72D297353CC}">
              <c16:uniqueId val="{0000001C-65D0-4D4E-8BD8-177BED933A36}"/>
            </c:ext>
          </c:extLst>
        </c:ser>
        <c:ser>
          <c:idx val="29"/>
          <c:order val="29"/>
          <c:tx>
            <c:strRef>
              <c:f>'Table 12'!$A$34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3">
                  <a:shade val="78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12'!$B$34:$H$34</c:f>
              <c:numCache>
                <c:formatCode>#,##0</c:formatCode>
                <c:ptCount val="7"/>
                <c:pt idx="0">
                  <c:v>6361</c:v>
                </c:pt>
                <c:pt idx="1">
                  <c:v>6689</c:v>
                </c:pt>
                <c:pt idx="2">
                  <c:v>6569</c:v>
                </c:pt>
                <c:pt idx="3">
                  <c:v>6651</c:v>
                </c:pt>
                <c:pt idx="4">
                  <c:v>6561</c:v>
                </c:pt>
                <c:pt idx="5">
                  <c:v>4934</c:v>
                </c:pt>
                <c:pt idx="6">
                  <c:v>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5D0-4D4E-8BD8-177BED933A36}"/>
            </c:ext>
          </c:extLst>
        </c:ser>
        <c:ser>
          <c:idx val="30"/>
          <c:order val="30"/>
          <c:tx>
            <c:strRef>
              <c:f>'Table 12'!$A$35</c:f>
              <c:strCache>
                <c:ptCount val="1"/>
                <c:pt idx="0">
                  <c:v>Education administration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5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75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7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75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12'!$B$35:$H$35</c:f>
            </c:numRef>
          </c:val>
          <c:extLst>
            <c:ext xmlns:c16="http://schemas.microsoft.com/office/drawing/2014/chart" uri="{C3380CC4-5D6E-409C-BE32-E72D297353CC}">
              <c16:uniqueId val="{0000001E-65D0-4D4E-8BD8-177BED933A36}"/>
            </c:ext>
          </c:extLst>
        </c:ser>
        <c:ser>
          <c:idx val="31"/>
          <c:order val="31"/>
          <c:tx>
            <c:strRef>
              <c:f>'Table 12'!$A$36</c:f>
              <c:strCache>
                <c:ptCount val="1"/>
                <c:pt idx="0">
                  <c:v>Education research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2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72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72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72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12'!$B$36:$H$36</c:f>
            </c:numRef>
          </c:val>
          <c:extLst>
            <c:ext xmlns:c16="http://schemas.microsoft.com/office/drawing/2014/chart" uri="{C3380CC4-5D6E-409C-BE32-E72D297353CC}">
              <c16:uniqueId val="{0000001F-65D0-4D4E-8BD8-177BED933A36}"/>
            </c:ext>
          </c:extLst>
        </c:ser>
        <c:ser>
          <c:idx val="32"/>
          <c:order val="32"/>
          <c:tx>
            <c:strRef>
              <c:f>'Table 12'!$A$37</c:f>
              <c:strCache>
                <c:ptCount val="1"/>
                <c:pt idx="0">
                  <c:v>Teacher education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9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69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69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69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12'!$B$37:$H$37</c:f>
            </c:numRef>
          </c:val>
          <c:extLst>
            <c:ext xmlns:c16="http://schemas.microsoft.com/office/drawing/2014/chart" uri="{C3380CC4-5D6E-409C-BE32-E72D297353CC}">
              <c16:uniqueId val="{00000020-65D0-4D4E-8BD8-177BED933A36}"/>
            </c:ext>
          </c:extLst>
        </c:ser>
        <c:ser>
          <c:idx val="33"/>
          <c:order val="33"/>
          <c:tx>
            <c:strRef>
              <c:f>'Table 12'!$A$38</c:f>
              <c:strCache>
                <c:ptCount val="1"/>
                <c:pt idx="0">
                  <c:v>Teaching fields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6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66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6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66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12'!$B$38:$H$38</c:f>
            </c:numRef>
          </c:val>
          <c:extLst>
            <c:ext xmlns:c16="http://schemas.microsoft.com/office/drawing/2014/chart" uri="{C3380CC4-5D6E-409C-BE32-E72D297353CC}">
              <c16:uniqueId val="{00000021-65D0-4D4E-8BD8-177BED933A36}"/>
            </c:ext>
          </c:extLst>
        </c:ser>
        <c:ser>
          <c:idx val="34"/>
          <c:order val="34"/>
          <c:tx>
            <c:strRef>
              <c:f>'Table 12'!$A$39</c:f>
              <c:strCache>
                <c:ptCount val="1"/>
                <c:pt idx="0">
                  <c:v>Other education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63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6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63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12'!$B$39:$H$39</c:f>
            </c:numRef>
          </c:val>
          <c:extLst>
            <c:ext xmlns:c16="http://schemas.microsoft.com/office/drawing/2014/chart" uri="{C3380CC4-5D6E-409C-BE32-E72D297353CC}">
              <c16:uniqueId val="{00000022-65D0-4D4E-8BD8-177BED933A36}"/>
            </c:ext>
          </c:extLst>
        </c:ser>
        <c:ser>
          <c:idx val="35"/>
          <c:order val="35"/>
          <c:tx>
            <c:strRef>
              <c:f>'Table 12'!$A$40</c:f>
              <c:strCache>
                <c:ptCount val="1"/>
                <c:pt idx="0">
                  <c:v>Humanities and arts</c:v>
                </c:pt>
              </c:strCache>
            </c:strRef>
          </c:tx>
          <c:spPr>
            <a:solidFill>
              <a:srgbClr val="E6E6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12'!$B$40:$H$40</c:f>
              <c:numCache>
                <c:formatCode>#,##0</c:formatCode>
                <c:ptCount val="7"/>
                <c:pt idx="0">
                  <c:v>3570</c:v>
                </c:pt>
                <c:pt idx="1">
                  <c:v>4409</c:v>
                </c:pt>
                <c:pt idx="2">
                  <c:v>5352</c:v>
                </c:pt>
                <c:pt idx="3">
                  <c:v>5272</c:v>
                </c:pt>
                <c:pt idx="4">
                  <c:v>4736</c:v>
                </c:pt>
                <c:pt idx="5">
                  <c:v>5715</c:v>
                </c:pt>
                <c:pt idx="6">
                  <c:v>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5D0-4D4E-8BD8-177BED933A36}"/>
            </c:ext>
          </c:extLst>
        </c:ser>
        <c:ser>
          <c:idx val="36"/>
          <c:order val="36"/>
          <c:tx>
            <c:strRef>
              <c:f>'Table 12'!$A$41</c:f>
              <c:strCache>
                <c:ptCount val="1"/>
                <c:pt idx="0">
                  <c:v>Foreign languages and literature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7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57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5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57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12'!$B$41:$H$41</c:f>
            </c:numRef>
          </c:val>
          <c:extLst>
            <c:ext xmlns:c16="http://schemas.microsoft.com/office/drawing/2014/chart" uri="{C3380CC4-5D6E-409C-BE32-E72D297353CC}">
              <c16:uniqueId val="{00000024-65D0-4D4E-8BD8-177BED933A36}"/>
            </c:ext>
          </c:extLst>
        </c:ser>
        <c:ser>
          <c:idx val="37"/>
          <c:order val="37"/>
          <c:tx>
            <c:strRef>
              <c:f>'Table 12'!$A$42</c:f>
              <c:strCache>
                <c:ptCount val="1"/>
                <c:pt idx="0">
                  <c:v>History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4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54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54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54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12'!$B$42:$H$42</c:f>
            </c:numRef>
          </c:val>
          <c:extLst>
            <c:ext xmlns:c16="http://schemas.microsoft.com/office/drawing/2014/chart" uri="{C3380CC4-5D6E-409C-BE32-E72D297353CC}">
              <c16:uniqueId val="{00000025-65D0-4D4E-8BD8-177BED933A36}"/>
            </c:ext>
          </c:extLst>
        </c:ser>
        <c:ser>
          <c:idx val="38"/>
          <c:order val="38"/>
          <c:tx>
            <c:strRef>
              <c:f>'Table 12'!$A$43</c:f>
              <c:strCache>
                <c:ptCount val="1"/>
                <c:pt idx="0">
                  <c:v>Letters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51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51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51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12'!$B$43:$H$43</c:f>
            </c:numRef>
          </c:val>
          <c:extLst>
            <c:ext xmlns:c16="http://schemas.microsoft.com/office/drawing/2014/chart" uri="{C3380CC4-5D6E-409C-BE32-E72D297353CC}">
              <c16:uniqueId val="{00000026-65D0-4D4E-8BD8-177BED933A36}"/>
            </c:ext>
          </c:extLst>
        </c:ser>
        <c:ser>
          <c:idx val="39"/>
          <c:order val="39"/>
          <c:tx>
            <c:strRef>
              <c:f>'Table 12'!$A$44</c:f>
              <c:strCache>
                <c:ptCount val="1"/>
                <c:pt idx="0">
                  <c:v>Other humanities and arts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8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48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48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48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12'!$B$44:$H$44</c:f>
            </c:numRef>
          </c:val>
          <c:extLst>
            <c:ext xmlns:c16="http://schemas.microsoft.com/office/drawing/2014/chart" uri="{C3380CC4-5D6E-409C-BE32-E72D297353CC}">
              <c16:uniqueId val="{00000027-65D0-4D4E-8BD8-177BED933A36}"/>
            </c:ext>
          </c:extLst>
        </c:ser>
        <c:ser>
          <c:idx val="40"/>
          <c:order val="40"/>
          <c:tx>
            <c:strRef>
              <c:f>'Table 12'!$A$45</c:f>
              <c:strCache>
                <c:ptCount val="1"/>
                <c:pt idx="0">
                  <c:v>Othera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accent3">
                  <a:shade val="45000"/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5D0-4D4E-8BD8-177BED933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Helvetica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12'!$B$45:$H$45</c:f>
              <c:numCache>
                <c:formatCode>#,##0</c:formatCode>
                <c:ptCount val="7"/>
                <c:pt idx="0">
                  <c:v>1891</c:v>
                </c:pt>
                <c:pt idx="1">
                  <c:v>2253</c:v>
                </c:pt>
                <c:pt idx="2">
                  <c:v>2123</c:v>
                </c:pt>
                <c:pt idx="3">
                  <c:v>2126</c:v>
                </c:pt>
                <c:pt idx="4">
                  <c:v>2762</c:v>
                </c:pt>
                <c:pt idx="5">
                  <c:v>3023</c:v>
                </c:pt>
                <c:pt idx="6">
                  <c:v>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65D0-4D4E-8BD8-177BED933A36}"/>
            </c:ext>
          </c:extLst>
        </c:ser>
        <c:ser>
          <c:idx val="41"/>
          <c:order val="41"/>
          <c:tx>
            <c:strRef>
              <c:f>'Table 12'!$A$46</c:f>
              <c:strCache>
                <c:ptCount val="1"/>
                <c:pt idx="0">
                  <c:v>Business management and administration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2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42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42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42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12'!$B$46:$H$46</c:f>
            </c:numRef>
          </c:val>
          <c:extLst>
            <c:ext xmlns:c16="http://schemas.microsoft.com/office/drawing/2014/chart" uri="{C3380CC4-5D6E-409C-BE32-E72D297353CC}">
              <c16:uniqueId val="{0000002A-65D0-4D4E-8BD8-177BED933A36}"/>
            </c:ext>
          </c:extLst>
        </c:ser>
        <c:ser>
          <c:idx val="42"/>
          <c:order val="42"/>
          <c:tx>
            <c:strRef>
              <c:f>'Table 12'!$A$47</c:f>
              <c:strCache>
                <c:ptCount val="1"/>
                <c:pt idx="0">
                  <c:v>Communication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39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39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39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39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12'!$B$47:$H$47</c:f>
            </c:numRef>
          </c:val>
          <c:extLst>
            <c:ext xmlns:c16="http://schemas.microsoft.com/office/drawing/2014/chart" uri="{C3380CC4-5D6E-409C-BE32-E72D297353CC}">
              <c16:uniqueId val="{0000002B-65D0-4D4E-8BD8-177BED933A36}"/>
            </c:ext>
          </c:extLst>
        </c:ser>
        <c:ser>
          <c:idx val="43"/>
          <c:order val="43"/>
          <c:tx>
            <c:strRef>
              <c:f>'Table 12'!$A$48</c:f>
              <c:strCache>
                <c:ptCount val="1"/>
                <c:pt idx="0">
                  <c:v>Non-S&amp;E fields nec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36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36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3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36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12'!$B$48:$H$48</c:f>
            </c:numRef>
          </c:val>
          <c:extLst>
            <c:ext xmlns:c16="http://schemas.microsoft.com/office/drawing/2014/chart" uri="{C3380CC4-5D6E-409C-BE32-E72D297353CC}">
              <c16:uniqueId val="{0000002C-65D0-4D4E-8BD8-177BED933A36}"/>
            </c:ext>
          </c:extLst>
        </c:ser>
        <c:ser>
          <c:idx val="44"/>
          <c:order val="44"/>
          <c:tx>
            <c:strRef>
              <c:f>'Table 12'!$A$49</c:f>
              <c:strCache>
                <c:ptCount val="1"/>
                <c:pt idx="0">
                  <c:v>Unknown field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33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shade val="33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shade val="33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33000"/>
                  <a:shade val="95000"/>
                </a:schemeClr>
              </a:solidFill>
              <a:round/>
            </a:ln>
            <a:effectLst/>
          </c:spPr>
          <c:cat>
            <c:numRef>
              <c:f>'Table 12'!$B$4:$H$4</c:f>
              <c:numCache>
                <c:formatCode>General</c:formatCode>
                <c:ptCount val="7"/>
                <c:pt idx="0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  <c:pt idx="5">
                  <c:v>2013</c:v>
                </c:pt>
                <c:pt idx="6">
                  <c:v>2018</c:v>
                </c:pt>
              </c:numCache>
            </c:numRef>
          </c:cat>
          <c:val>
            <c:numRef>
              <c:f>'Table 12'!$B$49:$H$49</c:f>
            </c:numRef>
          </c:val>
          <c:extLst>
            <c:ext xmlns:c16="http://schemas.microsoft.com/office/drawing/2014/chart" uri="{C3380CC4-5D6E-409C-BE32-E72D297353CC}">
              <c16:uniqueId val="{0000002D-65D0-4D4E-8BD8-177BED93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35952"/>
        <c:axId val="515935392"/>
      </c:areaChart>
      <c:catAx>
        <c:axId val="51593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pPr>
            <a:endParaRPr lang="en-US"/>
          </a:p>
        </c:txPr>
        <c:crossAx val="515935392"/>
        <c:crosses val="autoZero"/>
        <c:auto val="1"/>
        <c:lblAlgn val="ctr"/>
        <c:lblOffset val="100"/>
        <c:noMultiLvlLbl val="0"/>
      </c:catAx>
      <c:valAx>
        <c:axId val="5159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pPr>
            <a:endParaRPr lang="en-US"/>
          </a:p>
        </c:txPr>
        <c:crossAx val="515935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200" b="1">
          <a:latin typeface="Helvetica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9029449239016"/>
          <c:y val="5.5524255948393789E-2"/>
          <c:w val="0.87729290643528257"/>
          <c:h val="0.688515146599715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Summary!$Z$19</c:f>
              <c:strCache>
                <c:ptCount val="1"/>
                <c:pt idx="0">
                  <c:v>Unknown roads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Summary!$AH$66:$AH$70</c:f>
              <c:strCache>
                <c:ptCount val="5"/>
                <c:pt idx="0">
                  <c:v>Technology 2</c:v>
                </c:pt>
                <c:pt idx="1">
                  <c:v>Technology 1</c:v>
                </c:pt>
                <c:pt idx="2">
                  <c:v>Technology 4</c:v>
                </c:pt>
                <c:pt idx="3">
                  <c:v>Technology 3</c:v>
                </c:pt>
                <c:pt idx="4">
                  <c:v>Technology 5</c:v>
                </c:pt>
              </c:strCache>
            </c:strRef>
          </c:cat>
          <c:val>
            <c:numRef>
              <c:f>Summary!$AI$66:$AI$70</c:f>
              <c:numCache>
                <c:formatCode>0.0</c:formatCode>
                <c:ptCount val="5"/>
                <c:pt idx="0">
                  <c:v>25</c:v>
                </c:pt>
                <c:pt idx="1">
                  <c:v>7</c:v>
                </c:pt>
                <c:pt idx="2">
                  <c:v>7.5</c:v>
                </c:pt>
                <c:pt idx="3">
                  <c:v>9</c:v>
                </c:pt>
                <c:pt idx="4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0-4848-A056-BD2B14C7DCBC}"/>
            </c:ext>
          </c:extLst>
        </c:ser>
        <c:ser>
          <c:idx val="1"/>
          <c:order val="1"/>
          <c:tx>
            <c:strRef>
              <c:f>Summary!$AA$19</c:f>
              <c:strCache>
                <c:ptCount val="1"/>
                <c:pt idx="0">
                  <c:v>Known roads</c:v>
                </c:pt>
              </c:strCache>
            </c:strRef>
          </c:tx>
          <c:spPr>
            <a:solidFill>
              <a:srgbClr val="FFD69F"/>
            </a:solidFill>
            <a:ln>
              <a:noFill/>
            </a:ln>
            <a:effectLst/>
          </c:spPr>
          <c:invertIfNegative val="0"/>
          <c:cat>
            <c:strRef>
              <c:f>Summary!$AH$66:$AH$70</c:f>
              <c:strCache>
                <c:ptCount val="5"/>
                <c:pt idx="0">
                  <c:v>Technology 2</c:v>
                </c:pt>
                <c:pt idx="1">
                  <c:v>Technology 1</c:v>
                </c:pt>
                <c:pt idx="2">
                  <c:v>Technology 4</c:v>
                </c:pt>
                <c:pt idx="3">
                  <c:v>Technology 3</c:v>
                </c:pt>
                <c:pt idx="4">
                  <c:v>Technology 5</c:v>
                </c:pt>
              </c:strCache>
            </c:strRef>
          </c:cat>
          <c:val>
            <c:numRef>
              <c:f>Summary!$AJ$66:$AJ$70</c:f>
              <c:numCache>
                <c:formatCode>0.0</c:formatCode>
                <c:ptCount val="5"/>
                <c:pt idx="0">
                  <c:v>44</c:v>
                </c:pt>
                <c:pt idx="1">
                  <c:v>61</c:v>
                </c:pt>
                <c:pt idx="2">
                  <c:v>53</c:v>
                </c:pt>
                <c:pt idx="3">
                  <c:v>70.5</c:v>
                </c:pt>
                <c:pt idx="4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0-4848-A056-BD2B14C7DCBC}"/>
            </c:ext>
          </c:extLst>
        </c:ser>
        <c:ser>
          <c:idx val="2"/>
          <c:order val="2"/>
          <c:tx>
            <c:strRef>
              <c:f>Summary!$AB$19</c:f>
              <c:strCache>
                <c:ptCount val="1"/>
                <c:pt idx="0">
                  <c:v>Bad weather</c:v>
                </c:pt>
              </c:strCache>
            </c:strRef>
          </c:tx>
          <c:spPr>
            <a:solidFill>
              <a:srgbClr val="FF9201"/>
            </a:solidFill>
            <a:ln>
              <a:noFill/>
            </a:ln>
            <a:effectLst/>
          </c:spPr>
          <c:invertIfNegative val="0"/>
          <c:cat>
            <c:strRef>
              <c:f>Summary!$AH$66:$AH$70</c:f>
              <c:strCache>
                <c:ptCount val="5"/>
                <c:pt idx="0">
                  <c:v>Technology 2</c:v>
                </c:pt>
                <c:pt idx="1">
                  <c:v>Technology 1</c:v>
                </c:pt>
                <c:pt idx="2">
                  <c:v>Technology 4</c:v>
                </c:pt>
                <c:pt idx="3">
                  <c:v>Technology 3</c:v>
                </c:pt>
                <c:pt idx="4">
                  <c:v>Technology 5</c:v>
                </c:pt>
              </c:strCache>
            </c:strRef>
          </c:cat>
          <c:val>
            <c:numRef>
              <c:f>Summary!$AK$66:$AK$70</c:f>
              <c:numCache>
                <c:formatCode>0.0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28.5</c:v>
                </c:pt>
                <c:pt idx="3">
                  <c:v>17.5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0-4848-A056-BD2B14C7D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718138200"/>
        <c:axId val="718138528"/>
      </c:barChart>
      <c:catAx>
        <c:axId val="718138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Helvetica" pitchFamily="34" charset="0"/>
                <a:ea typeface="+mn-ea"/>
                <a:cs typeface="+mn-cs"/>
              </a:defRPr>
            </a:pPr>
            <a:endParaRPr lang="en-US"/>
          </a:p>
        </c:txPr>
        <c:crossAx val="718138528"/>
        <c:crosses val="autoZero"/>
        <c:auto val="1"/>
        <c:lblAlgn val="ctr"/>
        <c:lblOffset val="100"/>
        <c:noMultiLvlLbl val="0"/>
      </c:catAx>
      <c:valAx>
        <c:axId val="71813852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ea typeface="+mn-ea"/>
                <a:cs typeface="+mn-cs"/>
              </a:defRPr>
            </a:pPr>
            <a:endParaRPr lang="en-US"/>
          </a:p>
        </c:txPr>
        <c:crossAx val="7181382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 b="1">
          <a:latin typeface="Helvetica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3525002623714"/>
          <c:y val="6.4577859802090437E-2"/>
          <c:w val="0.83366474997376283"/>
          <c:h val="0.76201071117458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[2]Sheet1!$K$1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FFD69F"/>
            </a:solidFill>
            <a:ln w="12700">
              <a:solidFill>
                <a:srgbClr val="33A8AC"/>
              </a:solidFill>
            </a:ln>
            <a:effectLst/>
          </c:spPr>
          <c:invertIfNegative val="0"/>
          <c:val>
            <c:numRef>
              <c:f>[2]Sheet1!$AZ$102:$AZ$105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4-4083-8D0D-6F522089A448}"/>
            </c:ext>
          </c:extLst>
        </c:ser>
        <c:ser>
          <c:idx val="0"/>
          <c:order val="1"/>
          <c:spPr>
            <a:solidFill>
              <a:srgbClr val="FF9201"/>
            </a:solidFill>
            <a:ln w="12700">
              <a:noFill/>
            </a:ln>
            <a:effectLst/>
          </c:spPr>
          <c:invertIfNegative val="0"/>
          <c:val>
            <c:numRef>
              <c:f>[2]Sheet1!$BI$105:$BI$108</c:f>
              <c:numCache>
                <c:formatCode>General</c:formatCode>
                <c:ptCount val="4"/>
                <c:pt idx="0">
                  <c:v>2</c:v>
                </c:pt>
                <c:pt idx="1">
                  <c:v>10.5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4-4083-8D0D-6F522089A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35"/>
        <c:axId val="461618960"/>
        <c:axId val="461603280"/>
      </c:barChart>
      <c:catAx>
        <c:axId val="461618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666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3280"/>
        <c:crosses val="autoZero"/>
        <c:auto val="1"/>
        <c:lblAlgn val="ctr"/>
        <c:lblOffset val="100"/>
        <c:noMultiLvlLbl val="0"/>
      </c:catAx>
      <c:valAx>
        <c:axId val="461603280"/>
        <c:scaling>
          <c:orientation val="minMax"/>
          <c:max val="1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6675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3525002623714"/>
          <c:y val="6.4577859802090437E-2"/>
          <c:w val="0.83366474997376283"/>
          <c:h val="0.76201071117458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[2]Sheet1!$K$1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1BC0ED"/>
            </a:solidFill>
            <a:ln w="12700">
              <a:solidFill>
                <a:srgbClr val="33A8AC"/>
              </a:solidFill>
            </a:ln>
            <a:effectLst/>
          </c:spPr>
          <c:invertIfNegative val="0"/>
          <c:val>
            <c:numRef>
              <c:f>[2]Sheet1!$AZ$102:$AZ$105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2-4335-8CDB-A3EF52CC84E3}"/>
            </c:ext>
          </c:extLst>
        </c:ser>
        <c:ser>
          <c:idx val="0"/>
          <c:order val="1"/>
          <c:spPr>
            <a:solidFill>
              <a:srgbClr val="0B7693"/>
            </a:solidFill>
            <a:ln w="1270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227-48ED-8231-C5E9FABA54E5}"/>
              </c:ext>
            </c:extLst>
          </c:dPt>
          <c:val>
            <c:numRef>
              <c:f>[2]Sheet1!$BI$105:$BI$108</c:f>
              <c:numCache>
                <c:formatCode>General</c:formatCode>
                <c:ptCount val="4"/>
                <c:pt idx="0">
                  <c:v>2</c:v>
                </c:pt>
                <c:pt idx="1">
                  <c:v>10.5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2-4335-8CDB-A3EF52CC8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35"/>
        <c:axId val="461618960"/>
        <c:axId val="461603280"/>
      </c:barChart>
      <c:catAx>
        <c:axId val="461618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6667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03280"/>
        <c:crosses val="autoZero"/>
        <c:auto val="1"/>
        <c:lblAlgn val="ctr"/>
        <c:lblOffset val="100"/>
        <c:noMultiLvlLbl val="0"/>
      </c:catAx>
      <c:valAx>
        <c:axId val="461603280"/>
        <c:scaling>
          <c:orientation val="minMax"/>
          <c:max val="13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6675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61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321F8F-ED1B-4724-8F2B-F120DECFD346}" type="datetime1">
              <a:rPr lang="en-US" altLang="en-US"/>
              <a:pPr/>
              <a:t>3/7/2023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3840163"/>
            <a:ext cx="256032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3616B8-C257-4252-AA2D-2F0162A21C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1609" rtl="0" eaLnBrk="0" fontAlgn="base" hangingPunct="0">
      <a:spcBef>
        <a:spcPct val="30000"/>
      </a:spcBef>
      <a:spcAft>
        <a:spcPct val="0"/>
      </a:spcAft>
      <a:defRPr sz="1159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41609" algn="l" defTabSz="441609" rtl="0" eaLnBrk="0" fontAlgn="base" hangingPunct="0">
      <a:spcBef>
        <a:spcPct val="30000"/>
      </a:spcBef>
      <a:spcAft>
        <a:spcPct val="0"/>
      </a:spcAft>
      <a:defRPr sz="1159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883219" algn="l" defTabSz="441609" rtl="0" eaLnBrk="0" fontAlgn="base" hangingPunct="0">
      <a:spcBef>
        <a:spcPct val="30000"/>
      </a:spcBef>
      <a:spcAft>
        <a:spcPct val="0"/>
      </a:spcAft>
      <a:defRPr sz="1159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24828" algn="l" defTabSz="441609" rtl="0" eaLnBrk="0" fontAlgn="base" hangingPunct="0">
      <a:spcBef>
        <a:spcPct val="30000"/>
      </a:spcBef>
      <a:spcAft>
        <a:spcPct val="0"/>
      </a:spcAft>
      <a:defRPr sz="1159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766438" algn="l" defTabSz="441609" rtl="0" eaLnBrk="0" fontAlgn="base" hangingPunct="0">
      <a:spcBef>
        <a:spcPct val="30000"/>
      </a:spcBef>
      <a:spcAft>
        <a:spcPct val="0"/>
      </a:spcAft>
      <a:defRPr sz="1159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208047" algn="l" defTabSz="441609" rtl="0" eaLnBrk="1" latinLnBrk="0" hangingPunct="1">
      <a:defRPr sz="1159" kern="1200">
        <a:solidFill>
          <a:schemeClr val="tx1"/>
        </a:solidFill>
        <a:latin typeface="+mn-lt"/>
        <a:ea typeface="+mn-ea"/>
        <a:cs typeface="+mn-cs"/>
      </a:defRPr>
    </a:lvl6pPr>
    <a:lvl7pPr marL="2649657" algn="l" defTabSz="441609" rtl="0" eaLnBrk="1" latinLnBrk="0" hangingPunct="1">
      <a:defRPr sz="1159" kern="1200">
        <a:solidFill>
          <a:schemeClr val="tx1"/>
        </a:solidFill>
        <a:latin typeface="+mn-lt"/>
        <a:ea typeface="+mn-ea"/>
        <a:cs typeface="+mn-cs"/>
      </a:defRPr>
    </a:lvl7pPr>
    <a:lvl8pPr marL="3091266" algn="l" defTabSz="441609" rtl="0" eaLnBrk="1" latinLnBrk="0" hangingPunct="1">
      <a:defRPr sz="1159" kern="1200">
        <a:solidFill>
          <a:schemeClr val="tx1"/>
        </a:solidFill>
        <a:latin typeface="+mn-lt"/>
        <a:ea typeface="+mn-ea"/>
        <a:cs typeface="+mn-cs"/>
      </a:defRPr>
    </a:lvl8pPr>
    <a:lvl9pPr marL="3532876" algn="l" defTabSz="441609" rtl="0" eaLnBrk="1" latinLnBrk="0" hangingPunct="1">
      <a:defRPr sz="11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57600" y="3840163"/>
            <a:ext cx="256032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6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Download this template at </a:t>
            </a:r>
            <a:r>
              <a:rPr lang="en-US" sz="8800" spc="-1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http://peerrecognized.com/poster</a:t>
            </a:r>
          </a:p>
          <a:p>
            <a:pPr eaLnBrk="1" hangingPunct="1">
              <a:spcBef>
                <a:spcPct val="0"/>
              </a:spcBef>
            </a:pPr>
            <a:endParaRPr lang="en-US" altLang="en-US" sz="9600" dirty="0">
              <a:solidFill>
                <a:srgbClr val="00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6262CE-EB96-4220-B907-50A4F9DFE98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57600" y="3840163"/>
            <a:ext cx="256032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5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Download this template at </a:t>
            </a:r>
            <a:r>
              <a:rPr lang="en-US" sz="9600" spc="-1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http://peerrecognized.com/poster</a:t>
            </a:r>
            <a:endParaRPr lang="en-US" altLang="en-US" sz="10500" dirty="0">
              <a:solidFill>
                <a:srgbClr val="00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6262CE-EB96-4220-B907-50A4F9DFE98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4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57600" y="3840163"/>
            <a:ext cx="256032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5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Download this template at </a:t>
            </a:r>
            <a:r>
              <a:rPr lang="en-US" sz="9600" spc="-1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http://peerrecognized.com/poster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6262CE-EB96-4220-B907-50A4F9DFE98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0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023" y="30646907"/>
            <a:ext cx="1528067" cy="9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70" y="9511394"/>
            <a:ext cx="37308064" cy="197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68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5315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4" y="29992320"/>
            <a:ext cx="1389833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5315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4" y="29992320"/>
            <a:ext cx="91440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5315">
                <a:latin typeface="Times New Roman" panose="02020603050405020304" pitchFamily="18" charset="0"/>
              </a:defRPr>
            </a:lvl1pPr>
          </a:lstStyle>
          <a:p>
            <a:fld id="{4C5C4D18-A93C-4456-BF58-5F62622BCD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p:txStyles>
    <p:titleStyle>
      <a:lvl1pPr algn="ctr" defTabSz="3492974" rtl="0" eaLnBrk="0" fontAlgn="base" hangingPunct="0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3492974" rtl="0" eaLnBrk="0" fontAlgn="base" hangingPunct="0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3492974" rtl="0" eaLnBrk="0" fontAlgn="base" hangingPunct="0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3492974" rtl="0" eaLnBrk="0" fontAlgn="base" hangingPunct="0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3492974" rtl="0" eaLnBrk="0" fontAlgn="base" hangingPunct="0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391888" algn="ctr" defTabSz="3492974" rtl="0" fontAlgn="base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</a:defRPr>
      </a:lvl6pPr>
      <a:lvl7pPr marL="783776" algn="ctr" defTabSz="3492974" rtl="0" fontAlgn="base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</a:defRPr>
      </a:lvl7pPr>
      <a:lvl8pPr marL="1175664" algn="ctr" defTabSz="3492974" rtl="0" fontAlgn="base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</a:defRPr>
      </a:lvl8pPr>
      <a:lvl9pPr marL="1567551" algn="ctr" defTabSz="3492974" rtl="0" fontAlgn="base">
        <a:spcBef>
          <a:spcPct val="0"/>
        </a:spcBef>
        <a:spcAft>
          <a:spcPct val="0"/>
        </a:spcAft>
        <a:defRPr sz="16799">
          <a:solidFill>
            <a:schemeClr val="tx2"/>
          </a:solidFill>
          <a:latin typeface="Times New Roman" pitchFamily="-65" charset="0"/>
        </a:defRPr>
      </a:lvl9pPr>
    </p:titleStyle>
    <p:bodyStyle>
      <a:lvl1pPr marL="1310376" indent="-1310376" algn="l" defTabSz="3492974" rtl="0" eaLnBrk="0" fontAlgn="base" hangingPunct="0">
        <a:spcBef>
          <a:spcPct val="20000"/>
        </a:spcBef>
        <a:spcAft>
          <a:spcPct val="0"/>
        </a:spcAft>
        <a:buChar char="•"/>
        <a:defRPr sz="1225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2838467" indent="-1091299" algn="l" defTabSz="3492974" rtl="0" eaLnBrk="0" fontAlgn="base" hangingPunct="0">
        <a:spcBef>
          <a:spcPct val="20000"/>
        </a:spcBef>
        <a:spcAft>
          <a:spcPct val="0"/>
        </a:spcAft>
        <a:buChar char="–"/>
        <a:defRPr sz="10715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4366559" indent="-873583" algn="l" defTabSz="3492974" rtl="0" eaLnBrk="0" fontAlgn="base" hangingPunct="0">
        <a:spcBef>
          <a:spcPct val="20000"/>
        </a:spcBef>
        <a:spcAft>
          <a:spcPct val="0"/>
        </a:spcAft>
        <a:buChar char="•"/>
        <a:defRPr sz="9172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6113725" indent="-873583" algn="l" defTabSz="3492974" rtl="0" eaLnBrk="0" fontAlgn="base" hangingPunct="0">
        <a:spcBef>
          <a:spcPct val="20000"/>
        </a:spcBef>
        <a:spcAft>
          <a:spcPct val="0"/>
        </a:spcAft>
        <a:buChar char="–"/>
        <a:defRPr sz="7629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7859532" indent="-872224" algn="l" defTabSz="3492974" rtl="0" eaLnBrk="0" fontAlgn="base" hangingPunct="0">
        <a:spcBef>
          <a:spcPct val="20000"/>
        </a:spcBef>
        <a:spcAft>
          <a:spcPct val="0"/>
        </a:spcAft>
        <a:buChar char="»"/>
        <a:defRPr sz="7629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8251420" indent="-872224" algn="l" defTabSz="3492974" rtl="0" fontAlgn="base">
        <a:spcBef>
          <a:spcPct val="20000"/>
        </a:spcBef>
        <a:spcAft>
          <a:spcPct val="0"/>
        </a:spcAft>
        <a:buChar char="»"/>
        <a:defRPr sz="7629">
          <a:solidFill>
            <a:schemeClr val="tx1"/>
          </a:solidFill>
          <a:latin typeface="+mn-lt"/>
          <a:ea typeface="ＭＳ Ｐゴシック" pitchFamily="-65" charset="-128"/>
        </a:defRPr>
      </a:lvl6pPr>
      <a:lvl7pPr marL="8643308" indent="-872224" algn="l" defTabSz="3492974" rtl="0" fontAlgn="base">
        <a:spcBef>
          <a:spcPct val="20000"/>
        </a:spcBef>
        <a:spcAft>
          <a:spcPct val="0"/>
        </a:spcAft>
        <a:buChar char="»"/>
        <a:defRPr sz="7629">
          <a:solidFill>
            <a:schemeClr val="tx1"/>
          </a:solidFill>
          <a:latin typeface="+mn-lt"/>
          <a:ea typeface="ＭＳ Ｐゴシック" pitchFamily="-65" charset="-128"/>
        </a:defRPr>
      </a:lvl7pPr>
      <a:lvl8pPr marL="9035196" indent="-872224" algn="l" defTabSz="3492974" rtl="0" fontAlgn="base">
        <a:spcBef>
          <a:spcPct val="20000"/>
        </a:spcBef>
        <a:spcAft>
          <a:spcPct val="0"/>
        </a:spcAft>
        <a:buChar char="»"/>
        <a:defRPr sz="7629">
          <a:solidFill>
            <a:schemeClr val="tx1"/>
          </a:solidFill>
          <a:latin typeface="+mn-lt"/>
          <a:ea typeface="ＭＳ Ｐゴシック" pitchFamily="-65" charset="-128"/>
        </a:defRPr>
      </a:lvl8pPr>
      <a:lvl9pPr marL="9427084" indent="-872224" algn="l" defTabSz="3492974" rtl="0" fontAlgn="base">
        <a:spcBef>
          <a:spcPct val="20000"/>
        </a:spcBef>
        <a:spcAft>
          <a:spcPct val="0"/>
        </a:spcAft>
        <a:buChar char="»"/>
        <a:defRPr sz="7629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88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76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664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551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440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329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217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5104" algn="l" defTabSz="391888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chart" Target="../charts/chart3.xml"/><Relationship Id="rId4" Type="http://schemas.microsoft.com/office/2007/relationships/hdphoto" Target="../media/hdphoto1.wdp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0938934" y="8250227"/>
            <a:ext cx="22125612" cy="20979279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lv-LV" altLang="en-US" sz="7111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RESULTS</a:t>
            </a:r>
            <a:endParaRPr lang="en-US" altLang="en-US" sz="7111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ts val="429"/>
              </a:spcBef>
            </a:pPr>
            <a:endParaRPr lang="en-US" altLang="ja-JP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5657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428" i="1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225012" y="10140940"/>
            <a:ext cx="10160000" cy="6339840"/>
          </a:xfrm>
          <a:prstGeom prst="roundRect">
            <a:avLst>
              <a:gd name="adj" fmla="val 5108"/>
            </a:avLst>
          </a:prstGeom>
          <a:solidFill>
            <a:srgbClr val="109F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25012" y="17700854"/>
            <a:ext cx="10160000" cy="10999908"/>
          </a:xfrm>
          <a:prstGeom prst="roundRect">
            <a:avLst>
              <a:gd name="adj" fmla="val 5108"/>
            </a:avLst>
          </a:prstGeom>
          <a:solidFill>
            <a:srgbClr val="109F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380750" y="17711903"/>
            <a:ext cx="10160000" cy="10999908"/>
          </a:xfrm>
          <a:prstGeom prst="roundRect">
            <a:avLst>
              <a:gd name="adj" fmla="val 5108"/>
            </a:avLst>
          </a:prstGeom>
          <a:solidFill>
            <a:srgbClr val="109F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380750" y="10140940"/>
            <a:ext cx="10160000" cy="6339840"/>
          </a:xfrm>
          <a:prstGeom prst="roundRect">
            <a:avLst>
              <a:gd name="adj" fmla="val 5108"/>
            </a:avLst>
          </a:prstGeom>
          <a:solidFill>
            <a:srgbClr val="109F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388687" y="8250226"/>
            <a:ext cx="9010650" cy="9093355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Problem</a:t>
            </a:r>
            <a:endParaRPr lang="en-US" altLang="en-US" sz="5657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388686" y="17711902"/>
            <a:ext cx="9010650" cy="4668300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Objective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3622507" y="8250226"/>
            <a:ext cx="9010650" cy="8524560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Conclusions</a:t>
            </a:r>
          </a:p>
        </p:txBody>
      </p:sp>
      <p:sp>
        <p:nvSpPr>
          <p:cNvPr id="3" name="Rectangle 180"/>
          <p:cNvSpPr>
            <a:spLocks noChangeArrowheads="1"/>
          </p:cNvSpPr>
          <p:nvPr/>
        </p:nvSpPr>
        <p:spPr bwMode="auto">
          <a:xfrm>
            <a:off x="1388686" y="3601617"/>
            <a:ext cx="32008111" cy="41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lv-LV" sz="14667" b="1" dirty="0">
                <a:latin typeface="Leelawadee UI" panose="020B0502040204020203" pitchFamily="34" charset="-34"/>
                <a:ea typeface="ＭＳ Ｐゴシック" charset="0"/>
                <a:cs typeface="Leelawadee UI" panose="020B0502040204020203" pitchFamily="34" charset="-34"/>
              </a:rPr>
              <a:t>Key finding, statement or </a:t>
            </a:r>
          </a:p>
          <a:p>
            <a:pPr>
              <a:lnSpc>
                <a:spcPct val="90000"/>
              </a:lnSpc>
              <a:defRPr/>
            </a:pPr>
            <a:r>
              <a:rPr lang="lv-LV" sz="14667" b="1" dirty="0">
                <a:latin typeface="Leelawadee UI" panose="020B0502040204020203" pitchFamily="34" charset="-34"/>
                <a:ea typeface="ＭＳ Ｐゴシック" charset="0"/>
                <a:cs typeface="Leelawadee UI" panose="020B0502040204020203" pitchFamily="34" charset="-34"/>
              </a:rPr>
              <a:t>an intriguing research question</a:t>
            </a:r>
            <a:endParaRPr lang="en-US" sz="14667" b="1" dirty="0">
              <a:latin typeface="Leelawadee UI" panose="020B0502040204020203" pitchFamily="34" charset="-34"/>
              <a:ea typeface="ＭＳ Ｐゴシック" charset="0"/>
              <a:cs typeface="Leelawadee UI" panose="020B0502040204020203" pitchFamily="34" charset="-34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3668681" y="26190790"/>
            <a:ext cx="9013372" cy="3038716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Acknowledgments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3668681" y="17200579"/>
            <a:ext cx="9013372" cy="8674863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3" b="1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Further info</a:t>
            </a:r>
            <a:endParaRPr lang="en-US" altLang="en-US" sz="5653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37451720" y="4044630"/>
            <a:ext cx="5503170" cy="211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31092D"/>
                </a:solidFill>
                <a:latin typeface="Leelawadee UI" panose="020B0502040204020203" pitchFamily="34" charset="-34"/>
                <a:ea typeface="Segoe UI Black" panose="020B0A02040204020203" pitchFamily="34" charset="0"/>
                <a:cs typeface="Leelawadee UI" panose="020B0502040204020203" pitchFamily="34" charset="-34"/>
              </a:rPr>
              <a:t>Name </a:t>
            </a:r>
            <a:r>
              <a:rPr lang="en-US" sz="5333" dirty="0">
                <a:solidFill>
                  <a:srgbClr val="31092D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Surname</a:t>
            </a:r>
            <a:endParaRPr lang="lv-LV" sz="5333" dirty="0">
              <a:solidFill>
                <a:srgbClr val="31092D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911" dirty="0">
                <a:solidFill>
                  <a:srgbClr val="31092D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Affiliation</a:t>
            </a:r>
          </a:p>
          <a:p>
            <a:r>
              <a:rPr lang="en-US" sz="3911" dirty="0">
                <a:solidFill>
                  <a:srgbClr val="31092D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Email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388686" y="22748525"/>
            <a:ext cx="9010650" cy="6480981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Methods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321" y1="62712" x2="66321" y2="62712"/>
                        <a14:foregroundMark x1="65803" y1="62712" x2="44041" y2="47458"/>
                        <a14:foregroundMark x1="45078" y1="44068" x2="34197" y2="36723"/>
                        <a14:foregroundMark x1="52850" y1="30508" x2="67876" y2="57627"/>
                        <a14:foregroundMark x1="68394" y1="53107" x2="66321" y2="76836"/>
                        <a14:foregroundMark x1="22798" y1="26554" x2="23316" y2="44633"/>
                        <a14:foregroundMark x1="39378" y1="40678" x2="33679" y2="71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4926" y="4044629"/>
            <a:ext cx="1715340" cy="1573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4073054" y="10313940"/>
            <a:ext cx="8175911" cy="54953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Visual layout will help you to present the research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Only include results that support the key statement on top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White space focuses attention to the important bits. </a:t>
            </a:r>
          </a:p>
        </p:txBody>
      </p:sp>
      <p:pic>
        <p:nvPicPr>
          <p:cNvPr id="29" name="Picture 6" descr="https://lh5.googleusercontent.com/UgLq-VKCNBMMvwS42SbEHGYP1QUiVttiJS3mLXg6FnN--VZFwS0WY_G-KRUGgRQGW80butaMDJ-ILySRcXqHwVS5uIrXwid-zQwVzRq85pfP-0GjPb608cPt0mK_XId7lb3_UM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010" y="12738018"/>
            <a:ext cx="5739364" cy="39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H$15:$J$20" spid="_x0000_s1535"/>
              </a:ext>
            </a:extLst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8660" y="25578848"/>
            <a:ext cx="6078725" cy="35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0667" y="10049006"/>
            <a:ext cx="8046686" cy="18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Think of someone who is not from your field. Now shortly explain him why you are doing the research</a:t>
            </a:r>
            <a:r>
              <a:rPr lang="en-150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…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0667" y="19703465"/>
            <a:ext cx="7681641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 one short sentence explain what did you want to accomplish.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77288" y="18677544"/>
            <a:ext cx="8175912" cy="167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Title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Co-Author No.1, University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author, Another university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37234" y="20885933"/>
            <a:ext cx="817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 </a:t>
            </a: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related </a:t>
            </a: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of yours, year</a:t>
            </a:r>
          </a:p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paper,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28078" y="10446213"/>
            <a:ext cx="777881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Key conclusion about the graph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9" r="17334"/>
          <a:stretch/>
        </p:blipFill>
        <p:spPr>
          <a:xfrm>
            <a:off x="26751228" y="10975172"/>
            <a:ext cx="5084317" cy="50071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28079" y="18978451"/>
            <a:ext cx="9359059" cy="2267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8" indent="-609608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Bullet points can be useful</a:t>
            </a:r>
          </a:p>
          <a:p>
            <a:pPr marL="609608" indent="-609608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They are easier to read than blocks of text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14791" y="11143840"/>
            <a:ext cx="3683190" cy="534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Point the viewers to something specific in the figures</a:t>
            </a:r>
            <a:r>
              <a:rPr lang="lv-LV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 Wh</a:t>
            </a: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at are </a:t>
            </a:r>
            <a:r>
              <a:rPr lang="lv-LV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they looking at?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814790" y="18822198"/>
            <a:ext cx="9146276" cy="206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To draw attention to something, make it </a:t>
            </a:r>
            <a:r>
              <a:rPr lang="en-US" sz="4267" b="1" dirty="0">
                <a:solidFill>
                  <a:srgbClr val="7030A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stand out </a:t>
            </a:r>
            <a:r>
              <a:rPr lang="en-US" sz="4267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from the rest of the chart</a:t>
            </a:r>
            <a:endParaRPr lang="de-CH" sz="4267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258644"/>
              </p:ext>
            </p:extLst>
          </p:nvPr>
        </p:nvGraphicFramePr>
        <p:xfrm>
          <a:off x="22418360" y="21295643"/>
          <a:ext cx="9527294" cy="709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38308"/>
              </p:ext>
            </p:extLst>
          </p:nvPr>
        </p:nvGraphicFramePr>
        <p:xfrm>
          <a:off x="11828078" y="12016044"/>
          <a:ext cx="9324519" cy="446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8" name="Char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091084"/>
              </p:ext>
            </p:extLst>
          </p:nvPr>
        </p:nvGraphicFramePr>
        <p:xfrm>
          <a:off x="11624447" y="21685697"/>
          <a:ext cx="8186073" cy="690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9" name="Rectangle 58"/>
          <p:cNvSpPr/>
          <p:nvPr/>
        </p:nvSpPr>
        <p:spPr>
          <a:xfrm>
            <a:off x="1923692" y="24225911"/>
            <a:ext cx="7349184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Only basic info. The paper holds all the details about methods.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4073053" y="27382314"/>
            <a:ext cx="7349184" cy="12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Reference to the funder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Conflict of interests statement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Logos of partners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34137234" y="21513167"/>
            <a:ext cx="5908573" cy="173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endParaRPr lang="en-US" sz="3556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556" dirty="0">
                <a:latin typeface="Leelawadee UI" panose="020B0502040204020203" pitchFamily="34" charset="-34"/>
                <a:cs typeface="Leelawadee UI" panose="020B0502040204020203" pitchFamily="34" charset="-34"/>
              </a:rPr>
              <a:t>Your web address, QR code, and other info</a:t>
            </a:r>
            <a:endParaRPr lang="en-US" sz="3022" spc="-89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59" y="29298631"/>
            <a:ext cx="3780727" cy="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9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0938933" y="8220824"/>
            <a:ext cx="22156623" cy="21008683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Results</a:t>
            </a:r>
          </a:p>
          <a:p>
            <a:pPr eaLnBrk="1" hangingPunct="1">
              <a:spcBef>
                <a:spcPts val="429"/>
              </a:spcBef>
            </a:pPr>
            <a:endParaRPr lang="en-US" altLang="ja-JP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5657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428" i="1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388687" y="8250226"/>
            <a:ext cx="9010650" cy="9093355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Problem</a:t>
            </a:r>
            <a:endParaRPr lang="en-US" altLang="en-US" sz="5657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388686" y="17711902"/>
            <a:ext cx="9010650" cy="4668300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Objective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3622507" y="8250226"/>
            <a:ext cx="9010650" cy="8524560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Conclusions</a:t>
            </a:r>
          </a:p>
        </p:txBody>
      </p:sp>
      <p:sp>
        <p:nvSpPr>
          <p:cNvPr id="3" name="Rectangle 180"/>
          <p:cNvSpPr>
            <a:spLocks noChangeArrowheads="1"/>
          </p:cNvSpPr>
          <p:nvPr/>
        </p:nvSpPr>
        <p:spPr bwMode="auto">
          <a:xfrm>
            <a:off x="1251811" y="3649457"/>
            <a:ext cx="32008111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lv-LV" sz="136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ea typeface="ＭＳ Ｐゴシック" charset="0"/>
                <a:cs typeface="Leelawadee UI" panose="020B0502040204020203" pitchFamily="34" charset="-34"/>
              </a:rPr>
              <a:t>Key finding, statement or an intriguing research question</a:t>
            </a:r>
            <a:endParaRPr lang="en-US" sz="13600" b="1" dirty="0">
              <a:ln>
                <a:solidFill>
                  <a:schemeClr val="bg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Leelawadee UI" panose="020B0502040204020203" pitchFamily="34" charset="-34"/>
              <a:ea typeface="ＭＳ Ｐゴシック" charset="0"/>
              <a:cs typeface="Leelawadee UI" panose="020B0502040204020203" pitchFamily="34" charset="-34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3668681" y="26190790"/>
            <a:ext cx="9013372" cy="3038716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Acknowledgments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3668681" y="17200579"/>
            <a:ext cx="9013372" cy="8674863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3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Further info</a:t>
            </a:r>
            <a:endParaRPr lang="en-US" altLang="en-US" sz="5653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37451720" y="4044630"/>
            <a:ext cx="5503170" cy="211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ea typeface="Segoe UI Black" panose="020B0A02040204020203" pitchFamily="34" charset="0"/>
                <a:cs typeface="Leelawadee UI" panose="020B0502040204020203" pitchFamily="34" charset="-34"/>
              </a:rPr>
              <a:t>Name </a:t>
            </a:r>
            <a:r>
              <a:rPr lang="en-US" sz="5333" dirty="0"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Surname</a:t>
            </a:r>
            <a:endParaRPr lang="lv-LV" sz="5333" dirty="0">
              <a:solidFill>
                <a:schemeClr val="accent1">
                  <a:lumMod val="20000"/>
                  <a:lumOff val="8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lv-LV" sz="3911" dirty="0"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Affiliation </a:t>
            </a:r>
            <a:endParaRPr lang="en-US" sz="3911" dirty="0">
              <a:solidFill>
                <a:schemeClr val="accent1">
                  <a:lumMod val="20000"/>
                  <a:lumOff val="8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911" dirty="0">
                <a:solidFill>
                  <a:schemeClr val="accent1">
                    <a:lumMod val="20000"/>
                    <a:lumOff val="8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Email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388686" y="22748525"/>
            <a:ext cx="9010650" cy="6480981"/>
          </a:xfrm>
          <a:prstGeom prst="rect">
            <a:avLst/>
          </a:prstGeom>
          <a:solidFill>
            <a:srgbClr val="FFFAE7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Methods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926" y="4044629"/>
            <a:ext cx="1715340" cy="1573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448" y="12624845"/>
            <a:ext cx="14062232" cy="1223459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399520" y="10680261"/>
            <a:ext cx="7376160" cy="4805337"/>
          </a:xfrm>
          <a:prstGeom prst="roundRect">
            <a:avLst/>
          </a:prstGeom>
          <a:solidFill>
            <a:srgbClr val="32A5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 dirty="0"/>
          </a:p>
        </p:txBody>
      </p:sp>
      <p:sp>
        <p:nvSpPr>
          <p:cNvPr id="39" name="Rounded Rectangle 38"/>
          <p:cNvSpPr/>
          <p:nvPr/>
        </p:nvSpPr>
        <p:spPr>
          <a:xfrm>
            <a:off x="25196008" y="10680261"/>
            <a:ext cx="7376160" cy="4805337"/>
          </a:xfrm>
          <a:prstGeom prst="roundRect">
            <a:avLst/>
          </a:prstGeom>
          <a:solidFill>
            <a:srgbClr val="32A5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/>
          </a:p>
        </p:txBody>
      </p:sp>
      <p:sp>
        <p:nvSpPr>
          <p:cNvPr id="40" name="Rounded Rectangle 39"/>
          <p:cNvSpPr/>
          <p:nvPr/>
        </p:nvSpPr>
        <p:spPr>
          <a:xfrm>
            <a:off x="25196008" y="22380203"/>
            <a:ext cx="7376160" cy="4805337"/>
          </a:xfrm>
          <a:prstGeom prst="roundRect">
            <a:avLst/>
          </a:prstGeom>
          <a:solidFill>
            <a:srgbClr val="32A5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/>
          </a:p>
        </p:txBody>
      </p:sp>
      <p:sp>
        <p:nvSpPr>
          <p:cNvPr id="41" name="Rounded Rectangle 40"/>
          <p:cNvSpPr/>
          <p:nvPr/>
        </p:nvSpPr>
        <p:spPr>
          <a:xfrm>
            <a:off x="11399520" y="22380203"/>
            <a:ext cx="7376160" cy="4805337"/>
          </a:xfrm>
          <a:prstGeom prst="roundRect">
            <a:avLst/>
          </a:prstGeom>
          <a:solidFill>
            <a:srgbClr val="32A5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48"/>
          </a:p>
        </p:txBody>
      </p:sp>
      <p:sp>
        <p:nvSpPr>
          <p:cNvPr id="5" name="TextBox 4"/>
          <p:cNvSpPr txBox="1"/>
          <p:nvPr/>
        </p:nvSpPr>
        <p:spPr>
          <a:xfrm>
            <a:off x="11905661" y="10616481"/>
            <a:ext cx="1485620" cy="23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6" b="1" dirty="0">
                <a:solidFill>
                  <a:schemeClr val="bg1"/>
                </a:solidFill>
              </a:rPr>
              <a:t>1</a:t>
            </a:r>
            <a:endParaRPr lang="de-CH" sz="14756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84580" y="10730150"/>
            <a:ext cx="1681287" cy="23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6" b="1" dirty="0">
                <a:solidFill>
                  <a:schemeClr val="bg1"/>
                </a:solidFill>
              </a:rPr>
              <a:t>2</a:t>
            </a:r>
            <a:endParaRPr lang="de-CH" sz="14756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22192" y="22352256"/>
            <a:ext cx="1489675" cy="23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6" b="1" dirty="0">
                <a:solidFill>
                  <a:schemeClr val="bg1"/>
                </a:solidFill>
              </a:rPr>
              <a:t>3</a:t>
            </a:r>
            <a:endParaRPr lang="de-CH" sz="14756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84735" y="22352256"/>
            <a:ext cx="1422656" cy="23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6" b="1" dirty="0">
                <a:solidFill>
                  <a:schemeClr val="bg1"/>
                </a:solidFill>
              </a:rPr>
              <a:t>4</a:t>
            </a:r>
            <a:endParaRPr lang="de-CH" sz="14756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0667" y="10049006"/>
            <a:ext cx="8046686" cy="18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Think of someone who is not from your field. Now shortly explain him why you are doing the research</a:t>
            </a:r>
            <a:r>
              <a:rPr lang="en-150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…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073054" y="10313940"/>
            <a:ext cx="8175911" cy="54953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Visual layout will help you to present the research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Only include results that support the key statement on top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White space focuses attention to the important bits. </a:t>
            </a:r>
          </a:p>
        </p:txBody>
      </p:sp>
      <p:pic>
        <p:nvPicPr>
          <p:cNvPr id="24" name="Picture 6" descr="https://lh5.googleusercontent.com/UgLq-VKCNBMMvwS42SbEHGYP1QUiVttiJS3mLXg6FnN--VZFwS0WY_G-KRUGgRQGW80butaMDJ-ILySRcXqHwVS5uIrXwid-zQwVzRq85pfP-0GjPb608cPt0mK_XId7lb3_UM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010" y="12738018"/>
            <a:ext cx="5739364" cy="39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H$15:$J$20" spid="_x0000_s1535"/>
              </a:ext>
            </a:extLst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8660" y="25578848"/>
            <a:ext cx="6078725" cy="35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70667" y="19703465"/>
            <a:ext cx="7681641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 one short sentence explain what did you want to accomplish.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77288" y="18677544"/>
            <a:ext cx="8175912" cy="167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Title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Co-Author No.1, University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author, Another university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37234" y="20885933"/>
            <a:ext cx="817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 </a:t>
            </a: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related </a:t>
            </a: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of yours, year</a:t>
            </a:r>
          </a:p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paper, year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50728" y="12623094"/>
            <a:ext cx="7058160" cy="2718949"/>
          </a:xfrm>
          <a:custGeom>
            <a:avLst/>
            <a:gdLst>
              <a:gd name="connsiteX0" fmla="*/ 0 w 6854580"/>
              <a:gd name="connsiteY0" fmla="*/ 0 h 3785652"/>
              <a:gd name="connsiteX1" fmla="*/ 6854580 w 6854580"/>
              <a:gd name="connsiteY1" fmla="*/ 0 h 3785652"/>
              <a:gd name="connsiteX2" fmla="*/ 6854580 w 6854580"/>
              <a:gd name="connsiteY2" fmla="*/ 3785652 h 3785652"/>
              <a:gd name="connsiteX3" fmla="*/ 0 w 6854580"/>
              <a:gd name="connsiteY3" fmla="*/ 3785652 h 3785652"/>
              <a:gd name="connsiteX4" fmla="*/ 0 w 6854580"/>
              <a:gd name="connsiteY4" fmla="*/ 0 h 3785652"/>
              <a:gd name="connsiteX0" fmla="*/ 1085850 w 7940430"/>
              <a:gd name="connsiteY0" fmla="*/ 0 h 3785652"/>
              <a:gd name="connsiteX1" fmla="*/ 7940430 w 7940430"/>
              <a:gd name="connsiteY1" fmla="*/ 0 h 3785652"/>
              <a:gd name="connsiteX2" fmla="*/ 7940430 w 7940430"/>
              <a:gd name="connsiteY2" fmla="*/ 3785652 h 3785652"/>
              <a:gd name="connsiteX3" fmla="*/ 0 w 7940430"/>
              <a:gd name="connsiteY3" fmla="*/ 3595152 h 3785652"/>
              <a:gd name="connsiteX4" fmla="*/ 1085850 w 7940430"/>
              <a:gd name="connsiteY4" fmla="*/ 0 h 3785652"/>
              <a:gd name="connsiteX0" fmla="*/ 1085850 w 7940430"/>
              <a:gd name="connsiteY0" fmla="*/ 0 h 3785652"/>
              <a:gd name="connsiteX1" fmla="*/ 7940430 w 7940430"/>
              <a:gd name="connsiteY1" fmla="*/ 0 h 3785652"/>
              <a:gd name="connsiteX2" fmla="*/ 7940430 w 7940430"/>
              <a:gd name="connsiteY2" fmla="*/ 3785652 h 3785652"/>
              <a:gd name="connsiteX3" fmla="*/ 0 w 7940430"/>
              <a:gd name="connsiteY3" fmla="*/ 3595152 h 3785652"/>
              <a:gd name="connsiteX4" fmla="*/ 1085850 w 7940430"/>
              <a:gd name="connsiteY4" fmla="*/ 0 h 3785652"/>
              <a:gd name="connsiteX0" fmla="*/ 1085850 w 7940430"/>
              <a:gd name="connsiteY0" fmla="*/ 0 h 3785652"/>
              <a:gd name="connsiteX1" fmla="*/ 7940430 w 7940430"/>
              <a:gd name="connsiteY1" fmla="*/ 0 h 3785652"/>
              <a:gd name="connsiteX2" fmla="*/ 7940430 w 7940430"/>
              <a:gd name="connsiteY2" fmla="*/ 3785652 h 3785652"/>
              <a:gd name="connsiteX3" fmla="*/ 0 w 7940430"/>
              <a:gd name="connsiteY3" fmla="*/ 3595152 h 3785652"/>
              <a:gd name="connsiteX4" fmla="*/ 1085850 w 794043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0430" h="3785652">
                <a:moveTo>
                  <a:pt x="1085850" y="0"/>
                </a:moveTo>
                <a:lnTo>
                  <a:pt x="7940430" y="0"/>
                </a:lnTo>
                <a:lnTo>
                  <a:pt x="7940430" y="3785652"/>
                </a:lnTo>
                <a:lnTo>
                  <a:pt x="0" y="3595152"/>
                </a:lnTo>
                <a:cubicBezTo>
                  <a:pt x="4686300" y="2034818"/>
                  <a:pt x="723900" y="1198384"/>
                  <a:pt x="1085850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Use numbers or familiar shapes to show steps or different applications of your research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81503" y="24225911"/>
            <a:ext cx="6575814" cy="358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8" indent="-609608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Bullet points can be useful</a:t>
            </a:r>
          </a:p>
          <a:p>
            <a:pPr marL="609608" indent="-609608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They are easier to read than blocks of text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722192" y="12738018"/>
            <a:ext cx="6560786" cy="27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Point the viewers to something specific in the figures</a:t>
            </a:r>
            <a:r>
              <a:rPr lang="lv-LV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 Wh</a:t>
            </a: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at are </a:t>
            </a:r>
            <a:r>
              <a:rPr lang="lv-LV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they looking at?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302694" y="24336040"/>
            <a:ext cx="6106915" cy="27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To draw attention to something, make it </a:t>
            </a:r>
            <a:r>
              <a:rPr lang="en-US" sz="4267" b="1" dirty="0">
                <a:solidFill>
                  <a:srgbClr val="FFFF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stand out </a:t>
            </a:r>
            <a:r>
              <a:rPr lang="en-US" sz="4267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from the rest of the text</a:t>
            </a:r>
            <a:endParaRPr lang="de-CH" sz="4267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3692" y="24225911"/>
            <a:ext cx="7349184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Only basic info. The paper holds all the details about methods.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073053" y="27382314"/>
            <a:ext cx="7349184" cy="12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Reference to the funder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Conflict of interests statement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Logos of partners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34137234" y="21513167"/>
            <a:ext cx="5908573" cy="173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endParaRPr lang="en-US" sz="3556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556" dirty="0">
                <a:latin typeface="Leelawadee UI" panose="020B0502040204020203" pitchFamily="34" charset="-34"/>
                <a:cs typeface="Leelawadee UI" panose="020B0502040204020203" pitchFamily="34" charset="-34"/>
              </a:rPr>
              <a:t>Your web address, QR code , and other info</a:t>
            </a:r>
            <a:endParaRPr lang="en-US" sz="3022" spc="-89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59" y="29298631"/>
            <a:ext cx="3780727" cy="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0938933" y="8220824"/>
            <a:ext cx="22156623" cy="21008683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Results</a:t>
            </a:r>
          </a:p>
          <a:p>
            <a:pPr eaLnBrk="1" hangingPunct="1">
              <a:spcBef>
                <a:spcPts val="429"/>
              </a:spcBef>
            </a:pPr>
            <a:endParaRPr lang="en-US" altLang="ja-JP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5657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428" i="1" dirty="0">
              <a:solidFill>
                <a:schemeClr val="accent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388687" y="8250226"/>
            <a:ext cx="9010650" cy="9093355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Problem</a:t>
            </a:r>
            <a:endParaRPr lang="en-US" altLang="en-US" sz="5657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1388686" y="17711902"/>
            <a:ext cx="9010650" cy="4668300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Objective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33622507" y="8250226"/>
            <a:ext cx="9010650" cy="8524560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Conclusions</a:t>
            </a:r>
          </a:p>
        </p:txBody>
      </p:sp>
      <p:sp>
        <p:nvSpPr>
          <p:cNvPr id="3" name="Rectangle 180"/>
          <p:cNvSpPr>
            <a:spLocks noChangeArrowheads="1"/>
          </p:cNvSpPr>
          <p:nvPr/>
        </p:nvSpPr>
        <p:spPr bwMode="auto">
          <a:xfrm>
            <a:off x="1319545" y="3649457"/>
            <a:ext cx="32008111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lv-LV" sz="13600" b="1" dirty="0">
                <a:solidFill>
                  <a:srgbClr val="A93013"/>
                </a:solidFill>
                <a:latin typeface="Leelawadee UI" panose="020B0502040204020203" pitchFamily="34" charset="-34"/>
                <a:ea typeface="ＭＳ Ｐゴシック" charset="0"/>
                <a:cs typeface="Leelawadee UI" panose="020B0502040204020203" pitchFamily="34" charset="-34"/>
              </a:rPr>
              <a:t>Key finding, statement or an intriguing research question</a:t>
            </a:r>
            <a:endParaRPr lang="en-US" sz="13600" b="1" dirty="0">
              <a:solidFill>
                <a:srgbClr val="A93013"/>
              </a:solidFill>
              <a:latin typeface="Leelawadee UI" panose="020B0502040204020203" pitchFamily="34" charset="-34"/>
              <a:ea typeface="ＭＳ Ｐゴシック" charset="0"/>
              <a:cs typeface="Leelawadee UI" panose="020B0502040204020203" pitchFamily="34" charset="-34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3668681" y="26190790"/>
            <a:ext cx="9013372" cy="3038716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Acknowledgments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3668681" y="17200579"/>
            <a:ext cx="9013372" cy="8674863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3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Further info</a:t>
            </a:r>
            <a:endParaRPr lang="en-US" altLang="en-US" sz="5653" b="1" dirty="0">
              <a:solidFill>
                <a:srgbClr val="000000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37451720" y="4044630"/>
            <a:ext cx="5503170" cy="211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A93013"/>
                </a:solidFill>
                <a:latin typeface="Leelawadee UI" panose="020B0502040204020203" pitchFamily="34" charset="-34"/>
                <a:ea typeface="Segoe UI Black" panose="020B0A02040204020203" pitchFamily="34" charset="0"/>
                <a:cs typeface="Leelawadee UI" panose="020B0502040204020203" pitchFamily="34" charset="-34"/>
              </a:rPr>
              <a:t>Name </a:t>
            </a:r>
            <a:r>
              <a:rPr lang="en-US" sz="5333" dirty="0">
                <a:solidFill>
                  <a:srgbClr val="A93013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Surname</a:t>
            </a:r>
            <a:endParaRPr lang="lv-LV" sz="5333" dirty="0">
              <a:solidFill>
                <a:srgbClr val="A93013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lv-LV" sz="3911" dirty="0">
                <a:solidFill>
                  <a:srgbClr val="A93013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Affiliation </a:t>
            </a:r>
            <a:endParaRPr lang="en-US" sz="3911" dirty="0">
              <a:solidFill>
                <a:srgbClr val="A93013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911" dirty="0">
                <a:solidFill>
                  <a:srgbClr val="A93013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Email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388686" y="22748525"/>
            <a:ext cx="9010650" cy="6480981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lIns="783772" tIns="391885" rIns="783772" bIns="783772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 altLang="en-US" sz="5657" b="1" dirty="0">
                <a:solidFill>
                  <a:srgbClr val="0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Methods</a:t>
            </a:r>
            <a:endParaRPr lang="en-US" altLang="en-US" sz="565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926" y="4044629"/>
            <a:ext cx="1715340" cy="15731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009310" y="23108256"/>
            <a:ext cx="19924208" cy="4085848"/>
            <a:chOff x="12824460" y="22159890"/>
            <a:chExt cx="25478801" cy="5415638"/>
          </a:xfrm>
          <a:solidFill>
            <a:srgbClr val="3EC9F0"/>
          </a:solidFill>
        </p:grpSpPr>
        <p:sp>
          <p:nvSpPr>
            <p:cNvPr id="13" name="Chevron 12"/>
            <p:cNvSpPr/>
            <p:nvPr/>
          </p:nvSpPr>
          <p:spPr>
            <a:xfrm>
              <a:off x="18991577" y="22164707"/>
              <a:ext cx="6830604" cy="5406004"/>
            </a:xfrm>
            <a:prstGeom prst="chevron">
              <a:avLst>
                <a:gd name="adj" fmla="val 24276"/>
              </a:avLst>
            </a:prstGeom>
            <a:solidFill>
              <a:srgbClr val="0F98B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748" dirty="0"/>
            </a:p>
          </p:txBody>
        </p:sp>
        <p:sp>
          <p:nvSpPr>
            <p:cNvPr id="39" name="Chevron 38"/>
            <p:cNvSpPr/>
            <p:nvPr/>
          </p:nvSpPr>
          <p:spPr>
            <a:xfrm>
              <a:off x="31472657" y="22169524"/>
              <a:ext cx="6830604" cy="5406004"/>
            </a:xfrm>
            <a:prstGeom prst="chevron">
              <a:avLst>
                <a:gd name="adj" fmla="val 23924"/>
              </a:avLst>
            </a:prstGeom>
            <a:solidFill>
              <a:srgbClr val="09586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748"/>
            </a:p>
          </p:txBody>
        </p:sp>
        <p:sp>
          <p:nvSpPr>
            <p:cNvPr id="40" name="Chevron 39"/>
            <p:cNvSpPr/>
            <p:nvPr/>
          </p:nvSpPr>
          <p:spPr>
            <a:xfrm>
              <a:off x="25232117" y="22169524"/>
              <a:ext cx="6830604" cy="5406004"/>
            </a:xfrm>
            <a:prstGeom prst="chevron">
              <a:avLst>
                <a:gd name="adj" fmla="val 23924"/>
              </a:avLst>
            </a:prstGeom>
            <a:solidFill>
              <a:srgbClr val="0B769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748"/>
            </a:p>
          </p:txBody>
        </p:sp>
        <p:sp>
          <p:nvSpPr>
            <p:cNvPr id="41" name="Chevron 40"/>
            <p:cNvSpPr/>
            <p:nvPr/>
          </p:nvSpPr>
          <p:spPr>
            <a:xfrm>
              <a:off x="12824460" y="22159890"/>
              <a:ext cx="6830604" cy="5406004"/>
            </a:xfrm>
            <a:prstGeom prst="chevron">
              <a:avLst>
                <a:gd name="adj" fmla="val 25333"/>
              </a:avLst>
            </a:prstGeom>
            <a:solidFill>
              <a:srgbClr val="1BC0E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748" dirty="0"/>
            </a:p>
          </p:txBody>
        </p:sp>
      </p:grp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963017"/>
              </p:ext>
            </p:extLst>
          </p:nvPr>
        </p:nvGraphicFramePr>
        <p:xfrm>
          <a:off x="12628605" y="9756295"/>
          <a:ext cx="16033951" cy="1351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1870667" y="10049006"/>
            <a:ext cx="8046686" cy="18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Think of someone who is not from your field. Now shortly explain him why you are doing the research</a:t>
            </a:r>
            <a:r>
              <a:rPr lang="en-150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…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73054" y="10313940"/>
            <a:ext cx="8175911" cy="54953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Visual layout will help you to present the research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Only include results that support the key statement on top</a:t>
            </a:r>
          </a:p>
          <a:p>
            <a:pPr marL="812810" indent="-812810">
              <a:spcBef>
                <a:spcPts val="1600"/>
              </a:spcBef>
              <a:buAutoNum type="arabicParenR"/>
            </a:pPr>
            <a:r>
              <a:rPr lang="en-US" sz="3911" dirty="0">
                <a:solidFill>
                  <a:schemeClr val="tx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White space focuses attention to the important bits. </a:t>
            </a:r>
          </a:p>
        </p:txBody>
      </p:sp>
      <p:pic>
        <p:nvPicPr>
          <p:cNvPr id="20" name="Picture 6" descr="https://lh5.googleusercontent.com/UgLq-VKCNBMMvwS42SbEHGYP1QUiVttiJS3mLXg6FnN--VZFwS0WY_G-KRUGgRQGW80butaMDJ-ILySRcXqHwVS5uIrXwid-zQwVzRq85pfP-0GjPb608cPt0mK_XId7lb3_UM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010" y="12738018"/>
            <a:ext cx="5739364" cy="39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H$15:$J$20" spid="_x0000_s1535"/>
              </a:ext>
            </a:extLst>
          </p:cNvPicPr>
          <p:nvPr/>
        </p:nvPicPr>
        <p:blipFill rotWithShape="1">
          <a:blip r:embed="rId6"/>
          <a:srcRect l="28528"/>
          <a:stretch/>
        </p:blipFill>
        <p:spPr bwMode="auto">
          <a:xfrm>
            <a:off x="3352800" y="25578848"/>
            <a:ext cx="4344585" cy="35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870667" y="19703465"/>
            <a:ext cx="7681641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In one short sentence explain what did you want to accomplish.</a:t>
            </a:r>
            <a:endParaRPr lang="en-US" sz="58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77288" y="18677544"/>
            <a:ext cx="8175912" cy="167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11" b="1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Title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Co-Author No.1, University</a:t>
            </a:r>
          </a:p>
          <a:p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author, Another university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34137234" y="20885933"/>
            <a:ext cx="817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 </a:t>
            </a:r>
            <a:r>
              <a:rPr lang="en-US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related </a:t>
            </a: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paper of yours, year</a:t>
            </a:r>
          </a:p>
          <a:p>
            <a:pPr marL="660408" indent="-660408">
              <a:buFont typeface="+mj-lt"/>
              <a:buAutoNum type="arabicPeriod"/>
            </a:pPr>
            <a:r>
              <a:rPr lang="lv-LV" sz="3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Another paper, year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326154" y="24380485"/>
            <a:ext cx="482304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Use familiar shapes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99521" y="10722488"/>
            <a:ext cx="3683190" cy="534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Point the viewers to something specific in the figures</a:t>
            </a:r>
            <a:r>
              <a:rPr lang="lv-LV" sz="426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Wh</a:t>
            </a:r>
            <a:r>
              <a:rPr lang="en-US" sz="426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at are </a:t>
            </a:r>
            <a:r>
              <a:rPr lang="lv-LV" sz="4267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they looking at?</a:t>
            </a:r>
            <a:endParaRPr lang="de-CH" sz="4267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11287" y="14783320"/>
            <a:ext cx="7429491" cy="206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latin typeface="Leelawadee UI" panose="020B0502040204020203" pitchFamily="34" charset="-34"/>
                <a:cs typeface="Leelawadee UI" panose="020B0502040204020203" pitchFamily="34" charset="-34"/>
              </a:rPr>
              <a:t>To draw attention to something, make it </a:t>
            </a:r>
            <a:r>
              <a:rPr lang="en-US" sz="4267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stand out </a:t>
            </a:r>
            <a:r>
              <a:rPr lang="en-US" sz="4267" dirty="0">
                <a:latin typeface="Leelawadee UI" panose="020B0502040204020203" pitchFamily="34" charset="-34"/>
                <a:cs typeface="Leelawadee UI" panose="020B0502040204020203" pitchFamily="34" charset="-34"/>
              </a:rPr>
              <a:t>from the rest of the chart</a:t>
            </a:r>
            <a:endParaRPr lang="de-CH" sz="4267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3692" y="24225911"/>
            <a:ext cx="7349184" cy="12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11" dirty="0">
                <a:latin typeface="Leelawadee UI" panose="020B0502040204020203" pitchFamily="34" charset="-34"/>
                <a:cs typeface="Leelawadee UI" panose="020B0502040204020203" pitchFamily="34" charset="-34"/>
              </a:rPr>
              <a:t>Only basic info. The paper holds all the details about methods.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073053" y="27382314"/>
            <a:ext cx="7349184" cy="12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Reference to the funder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Conflict of interests statement</a:t>
            </a:r>
          </a:p>
          <a:p>
            <a:r>
              <a:rPr lang="en-US" sz="2489" dirty="0">
                <a:solidFill>
                  <a:schemeClr val="tx1">
                    <a:lumMod val="50000"/>
                    <a:lumOff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Logos of partners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5520EB-0F65-403D-A973-B17B2A4C2E9D}"/>
              </a:ext>
            </a:extLst>
          </p:cNvPr>
          <p:cNvSpPr txBox="1"/>
          <p:nvPr/>
        </p:nvSpPr>
        <p:spPr>
          <a:xfrm>
            <a:off x="34137234" y="21513167"/>
            <a:ext cx="5908573" cy="173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8" indent="-660408">
              <a:buFont typeface="+mj-lt"/>
              <a:buAutoNum type="arabicPeriod"/>
            </a:pPr>
            <a:endParaRPr lang="en-US" sz="3556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3556" dirty="0">
                <a:latin typeface="Leelawadee UI" panose="020B0502040204020203" pitchFamily="34" charset="-34"/>
                <a:cs typeface="Leelawadee UI" panose="020B0502040204020203" pitchFamily="34" charset="-34"/>
              </a:rPr>
              <a:t>Your web address, QR code , and other info</a:t>
            </a:r>
            <a:endParaRPr lang="en-US" sz="3022" spc="-89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599740" y="24773069"/>
            <a:ext cx="3596256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to show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422374" y="23986526"/>
            <a:ext cx="3596256" cy="206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how a certain process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466923" y="24773069"/>
            <a:ext cx="3596256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4267" b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works.</a:t>
            </a:r>
            <a:endParaRPr lang="de-CH" sz="4267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59" y="29298631"/>
            <a:ext cx="3780727" cy="6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714240" y="6828932"/>
            <a:ext cx="14522028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3" b="1" dirty="0"/>
              <a:t>To change the poster size: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4714241" y="9472792"/>
            <a:ext cx="14522028" cy="1548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956"/>
              </a:spcBef>
            </a:pPr>
            <a:r>
              <a:rPr lang="en-US" sz="5333" dirty="0"/>
              <a:t>1) Select the </a:t>
            </a:r>
            <a:r>
              <a:rPr lang="en-US" sz="5333" b="1" dirty="0"/>
              <a:t>Design </a:t>
            </a:r>
            <a:r>
              <a:rPr lang="en-US" sz="5333" dirty="0"/>
              <a:t>tab of the toolbar ribbon.</a:t>
            </a:r>
          </a:p>
          <a:p>
            <a:pPr>
              <a:spcBef>
                <a:spcPts val="1956"/>
              </a:spcBef>
            </a:pPr>
            <a:endParaRPr lang="en-US" sz="5333" dirty="0"/>
          </a:p>
          <a:p>
            <a:pPr>
              <a:spcBef>
                <a:spcPts val="1956"/>
              </a:spcBef>
            </a:pPr>
            <a:r>
              <a:rPr lang="en-US" sz="5333" dirty="0"/>
              <a:t>2) Select </a:t>
            </a:r>
            <a:r>
              <a:rPr lang="en-US" sz="5333" b="1" dirty="0"/>
              <a:t>Slide Size </a:t>
            </a:r>
            <a:r>
              <a:rPr lang="en-US" sz="5333" dirty="0"/>
              <a:t>icon near the far right end of the toolbar.</a:t>
            </a:r>
          </a:p>
          <a:p>
            <a:pPr>
              <a:spcBef>
                <a:spcPts val="1956"/>
              </a:spcBef>
            </a:pPr>
            <a:endParaRPr lang="en-US" sz="5333" dirty="0"/>
          </a:p>
          <a:p>
            <a:pPr>
              <a:spcBef>
                <a:spcPts val="1956"/>
              </a:spcBef>
            </a:pPr>
            <a:r>
              <a:rPr lang="en-US" sz="5333" dirty="0"/>
              <a:t>3) Click on </a:t>
            </a:r>
            <a:r>
              <a:rPr lang="en-US" sz="5333" b="1" dirty="0"/>
              <a:t>Custom Slide Size </a:t>
            </a:r>
            <a:r>
              <a:rPr lang="en-US" sz="5333"/>
              <a:t>and enter </a:t>
            </a:r>
            <a:r>
              <a:rPr lang="en-US" sz="5333" dirty="0"/>
              <a:t>the desired dimensions.</a:t>
            </a:r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endParaRPr lang="en-US" sz="5333" dirty="0"/>
          </a:p>
          <a:p>
            <a:pPr>
              <a:spcBef>
                <a:spcPts val="1956"/>
              </a:spcBef>
            </a:pPr>
            <a:endParaRPr lang="de-CH" sz="5333" dirty="0"/>
          </a:p>
          <a:p>
            <a:pPr>
              <a:spcBef>
                <a:spcPts val="1956"/>
              </a:spcBef>
            </a:pPr>
            <a:r>
              <a:rPr lang="de-CH" sz="5333" dirty="0"/>
              <a:t>4) Select </a:t>
            </a:r>
            <a:r>
              <a:rPr lang="de-CH" sz="5333" b="1" dirty="0" err="1"/>
              <a:t>Ensure</a:t>
            </a:r>
            <a:r>
              <a:rPr lang="de-CH" sz="5333" b="1" dirty="0"/>
              <a:t> Fit </a:t>
            </a:r>
            <a:r>
              <a:rPr lang="de-CH" sz="5333" dirty="0" err="1"/>
              <a:t>when</a:t>
            </a:r>
            <a:r>
              <a:rPr lang="de-CH" sz="5333" dirty="0"/>
              <a:t> </a:t>
            </a:r>
            <a:r>
              <a:rPr lang="de-CH" sz="5333" dirty="0" err="1"/>
              <a:t>prompted</a:t>
            </a:r>
            <a:endParaRPr lang="en-US" sz="5333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08989" y="17421296"/>
            <a:ext cx="16124671" cy="11252764"/>
            <a:chOff x="22060112" y="16581120"/>
            <a:chExt cx="18140255" cy="12659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60112" y="16581120"/>
              <a:ext cx="18140255" cy="1241552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3304480" y="27188160"/>
              <a:ext cx="3210560" cy="2052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48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753486" y="9329421"/>
            <a:ext cx="5696185" cy="6849317"/>
            <a:chOff x="22222672" y="7477760"/>
            <a:chExt cx="6408208" cy="77054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93"/>
            <a:stretch/>
          </p:blipFill>
          <p:spPr>
            <a:xfrm>
              <a:off x="22222672" y="7477760"/>
              <a:ext cx="6229350" cy="731940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2222672" y="13130922"/>
              <a:ext cx="6408208" cy="2052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48"/>
            </a:p>
          </p:txBody>
        </p:sp>
      </p:grpSp>
    </p:spTree>
    <p:extLst>
      <p:ext uri="{BB962C8B-B14F-4D97-AF65-F5344CB8AC3E}">
        <p14:creationId xmlns:p14="http://schemas.microsoft.com/office/powerpoint/2010/main" val="3216569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672</Words>
  <Application>Microsoft Office PowerPoint</Application>
  <PresentationFormat>Custom</PresentationFormat>
  <Paragraphs>125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Leelawadee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Presenter's Poster layout from https://peerrecognized.com</dc:title>
  <dc:subject>Presenter's poster</dc:subject>
  <dc:creator>Martins Zaumanis</dc:creator>
  <cp:keywords>poster template;Peer Recognized</cp:keywords>
  <dc:description>Copyright Colin Purrington 2019</dc:description>
  <cp:lastModifiedBy>Dr. Mela</cp:lastModifiedBy>
  <cp:revision>646</cp:revision>
  <cp:lastPrinted>2011-10-30T12:54:45Z</cp:lastPrinted>
  <dcterms:created xsi:type="dcterms:W3CDTF">2012-06-12T14:08:55Z</dcterms:created>
  <dcterms:modified xsi:type="dcterms:W3CDTF">2023-03-07T16:59:21Z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