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71" r:id="rId3"/>
    <p:sldMasterId id="2147483683" r:id="rId4"/>
    <p:sldMasterId id="2147483696" r:id="rId5"/>
  </p:sldMasterIdLst>
  <p:notesMasterIdLst>
    <p:notesMasterId r:id="rId26"/>
  </p:notesMasterIdLst>
  <p:sldIdLst>
    <p:sldId id="257" r:id="rId6"/>
    <p:sldId id="256" r:id="rId7"/>
    <p:sldId id="283" r:id="rId8"/>
    <p:sldId id="260" r:id="rId9"/>
    <p:sldId id="2147375911" r:id="rId10"/>
    <p:sldId id="2147375910" r:id="rId11"/>
    <p:sldId id="2147375906" r:id="rId12"/>
    <p:sldId id="2147375908" r:id="rId13"/>
    <p:sldId id="2147375912" r:id="rId14"/>
    <p:sldId id="2147375705" r:id="rId15"/>
    <p:sldId id="2147375707" r:id="rId16"/>
    <p:sldId id="2147375709" r:id="rId17"/>
    <p:sldId id="2147375913" r:id="rId18"/>
    <p:sldId id="2147375695" r:id="rId19"/>
    <p:sldId id="2147375920" r:id="rId20"/>
    <p:sldId id="2147375914" r:id="rId21"/>
    <p:sldId id="2147375921" r:id="rId22"/>
    <p:sldId id="2147375924" r:id="rId23"/>
    <p:sldId id="2147375918" r:id="rId24"/>
    <p:sldId id="2147375919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9FE67-1EF0-43CF-9AFF-C41F44B445F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06611E-3FE0-4909-A79F-15B55CF34E04}">
      <dgm:prSet phldrT="[Text]" custT="1"/>
      <dgm:spPr>
        <a:solidFill>
          <a:srgbClr val="092C74"/>
        </a:solidFill>
        <a:ln w="25400" cap="flat" cmpd="sng" algn="ctr">
          <a:solidFill>
            <a:schemeClr val="bg1"/>
          </a:solidFill>
          <a:prstDash val="solid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FFFF"/>
              </a:solidFill>
              <a:latin typeface="Aptos (Body)"/>
              <a:ea typeface="+mn-ea"/>
              <a:cs typeface="+mn-cs"/>
            </a:rPr>
            <a:t>1. Build a Shared Understanding</a:t>
          </a:r>
        </a:p>
      </dgm:t>
    </dgm:pt>
    <dgm:pt modelId="{B194D95F-9A02-4C79-8DA7-80647F9DDF12}" type="parTrans" cxnId="{72E8D32E-3FB4-49E9-B8DB-799DE9F9A7D7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CF8358A9-80B8-479D-8BA4-94611125729A}" type="sibTrans" cxnId="{72E8D32E-3FB4-49E9-B8DB-799DE9F9A7D7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0BF8F106-0A2F-438B-AE06-C38887206B2E}">
      <dgm:prSet phldrT="[Text]" custT="1"/>
      <dgm:spPr>
        <a:xfrm>
          <a:off x="3451845" y="924849"/>
          <a:ext cx="1478309" cy="1233133"/>
        </a:xfrm>
        <a:prstGeom prst="roundRect">
          <a:avLst/>
        </a:prstGeom>
        <a:solidFill>
          <a:srgbClr val="092C74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 marL="0" lvl="0" indent="0" algn="ctr" defTabSz="413385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Aptos (Body)"/>
              <a:ea typeface="+mn-ea"/>
              <a:cs typeface="Helvetica" panose="020B0604020202020204" pitchFamily="34" charset="0"/>
            </a:rPr>
            <a:t>2. Prioritize Strategic Options</a:t>
          </a:r>
        </a:p>
      </dgm:t>
    </dgm:pt>
    <dgm:pt modelId="{BBD10F79-B064-47CD-B2DC-E9EB33388AE1}" type="parTrans" cxnId="{B99A860C-E28E-481D-9A83-5F6451FDF7EF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A15DA049-4A55-4878-95ED-12C8E18A048A}" type="sibTrans" cxnId="{B99A860C-E28E-481D-9A83-5F6451FDF7EF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1184D058-2B69-4964-A928-25DACCD078AD}">
      <dgm:prSet phldrT="[Text]" custT="1"/>
      <dgm:spPr>
        <a:xfrm>
          <a:off x="5176539" y="924849"/>
          <a:ext cx="1478309" cy="1233133"/>
        </a:xfrm>
        <a:prstGeom prst="roundRect">
          <a:avLst/>
        </a:prstGeom>
        <a:solidFill>
          <a:srgbClr val="092C74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pPr marL="0" lvl="0" indent="0" algn="ctr" defTabSz="413385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Aptos (Body)"/>
              <a:ea typeface="+mn-ea"/>
              <a:cs typeface="Helvetica" panose="020B0604020202020204" pitchFamily="34" charset="0"/>
            </a:rPr>
            <a:t>3. Draft Strategic Plan</a:t>
          </a:r>
        </a:p>
      </dgm:t>
    </dgm:pt>
    <dgm:pt modelId="{4F350884-AA19-4CC0-9A54-14CB99935693}" type="parTrans" cxnId="{84D10060-4E63-4277-990A-0372C06288ED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FF49B1A2-F37B-40C3-95F5-393807FD4296}" type="sibTrans" cxnId="{84D10060-4E63-4277-990A-0372C06288ED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7F6D2622-C1B9-4215-869E-3DA287379448}">
      <dgm:prSet custT="1"/>
      <dgm:spPr>
        <a:xfrm>
          <a:off x="6901234" y="924849"/>
          <a:ext cx="1478309" cy="1233133"/>
        </a:xfrm>
        <a:prstGeom prst="roundRect">
          <a:avLst/>
        </a:prstGeom>
        <a:solidFill>
          <a:srgbClr val="092C74"/>
        </a:solidFill>
        <a:ln w="34925" cap="flat" cmpd="sng" algn="ctr">
          <a:solidFill>
            <a:srgbClr val="FC6D23"/>
          </a:solidFill>
          <a:prstDash val="solid"/>
        </a:ln>
        <a:effectLst/>
      </dgm:spPr>
      <dgm:t>
        <a:bodyPr/>
        <a:lstStyle/>
        <a:p>
          <a:pPr marL="0" lvl="0" indent="0" algn="ctr" defTabSz="413385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Aptos (Body)"/>
              <a:ea typeface="+mn-ea"/>
              <a:cs typeface="Helvetica" panose="020B0604020202020204" pitchFamily="34" charset="0"/>
            </a:rPr>
            <a:t>4. Finalize Plan and Prepare for Execution</a:t>
          </a:r>
        </a:p>
      </dgm:t>
    </dgm:pt>
    <dgm:pt modelId="{8DD8BB52-1CF1-4527-BF55-3E480CC1E2BC}" type="parTrans" cxnId="{60426A0D-CCA3-4039-B882-12CB96C38521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3C28D3B3-9630-42DA-BE06-CDC855AAA6A1}" type="sibTrans" cxnId="{60426A0D-CCA3-4039-B882-12CB96C38521}">
      <dgm:prSet/>
      <dgm:spPr/>
      <dgm:t>
        <a:bodyPr/>
        <a:lstStyle/>
        <a:p>
          <a:pPr algn="ctr"/>
          <a:endParaRPr lang="en-US" sz="1200">
            <a:latin typeface="+mj-lt"/>
          </a:endParaRPr>
        </a:p>
      </dgm:t>
    </dgm:pt>
    <dgm:pt modelId="{F4FEDB44-2D9B-48D9-A458-1AEECE5DE3D1}">
      <dgm:prSet custT="1"/>
      <dgm:spPr>
        <a:xfrm>
          <a:off x="2455" y="924849"/>
          <a:ext cx="1478309" cy="1233133"/>
        </a:xfrm>
        <a:prstGeom prst="roundRect">
          <a:avLst/>
        </a:prstGeom>
        <a:solidFill>
          <a:srgbClr val="092C74"/>
        </a:solidFill>
        <a:ln w="25400" cap="flat" cmpd="sng" algn="ctr">
          <a:solidFill>
            <a:schemeClr val="bg1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800" b="1">
              <a:solidFill>
                <a:srgbClr val="FFFFFF"/>
              </a:solidFill>
              <a:latin typeface="Aptos (Body)"/>
              <a:ea typeface="+mn-ea"/>
              <a:cs typeface="+mn-cs"/>
            </a:rPr>
            <a:t>0. Pre-Planning</a:t>
          </a:r>
        </a:p>
      </dgm:t>
    </dgm:pt>
    <dgm:pt modelId="{2D585ECD-3938-44BD-B513-4E6EB12636E4}" type="parTrans" cxnId="{AC3B4285-6C7C-4A72-9DA9-8C45F38F5357}">
      <dgm:prSet/>
      <dgm:spPr/>
      <dgm:t>
        <a:bodyPr/>
        <a:lstStyle/>
        <a:p>
          <a:endParaRPr lang="en-US"/>
        </a:p>
      </dgm:t>
    </dgm:pt>
    <dgm:pt modelId="{C0F651CC-A626-4974-AB3D-42C03367E6CD}" type="sibTrans" cxnId="{AC3B4285-6C7C-4A72-9DA9-8C45F38F5357}">
      <dgm:prSet/>
      <dgm:spPr/>
      <dgm:t>
        <a:bodyPr/>
        <a:lstStyle/>
        <a:p>
          <a:endParaRPr lang="en-US"/>
        </a:p>
      </dgm:t>
    </dgm:pt>
    <dgm:pt modelId="{148D2854-9675-4682-9EE0-11C82E6FF476}" type="pres">
      <dgm:prSet presAssocID="{D229FE67-1EF0-43CF-9AFF-C41F44B445F2}" presName="CompostProcess" presStyleCnt="0">
        <dgm:presLayoutVars>
          <dgm:dir/>
          <dgm:resizeHandles val="exact"/>
        </dgm:presLayoutVars>
      </dgm:prSet>
      <dgm:spPr/>
    </dgm:pt>
    <dgm:pt modelId="{5A7E1BF4-5297-454F-99EA-21CE6CA49755}" type="pres">
      <dgm:prSet presAssocID="{D229FE67-1EF0-43CF-9AFF-C41F44B445F2}" presName="arrow" presStyleLbl="bgShp" presStyleIdx="0" presStyleCnt="1" custScaleX="101774" custScaleY="67982" custLinFactNeighborY="9359"/>
      <dgm:spPr>
        <a:xfrm>
          <a:off x="565453" y="782053"/>
          <a:ext cx="7251092" cy="2095771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gm:spPr>
    </dgm:pt>
    <dgm:pt modelId="{6D87E7D3-75ED-426B-9D72-8B5E34D6B4ED}" type="pres">
      <dgm:prSet presAssocID="{D229FE67-1EF0-43CF-9AFF-C41F44B445F2}" presName="linearProcess" presStyleCnt="0"/>
      <dgm:spPr/>
    </dgm:pt>
    <dgm:pt modelId="{C09B3864-86F5-43A0-9A87-327AA9C33F62}" type="pres">
      <dgm:prSet presAssocID="{F4FEDB44-2D9B-48D9-A458-1AEECE5DE3D1}" presName="textNode" presStyleLbl="node1" presStyleIdx="0" presStyleCnt="5">
        <dgm:presLayoutVars>
          <dgm:bulletEnabled val="1"/>
        </dgm:presLayoutVars>
      </dgm:prSet>
      <dgm:spPr/>
    </dgm:pt>
    <dgm:pt modelId="{4834F5DE-0422-4A37-8C27-D01C699D558D}" type="pres">
      <dgm:prSet presAssocID="{C0F651CC-A626-4974-AB3D-42C03367E6CD}" presName="sibTrans" presStyleCnt="0"/>
      <dgm:spPr/>
    </dgm:pt>
    <dgm:pt modelId="{1904908F-B5FF-4B19-B1AC-79467DF19874}" type="pres">
      <dgm:prSet presAssocID="{E006611E-3FE0-4909-A79F-15B55CF34E04}" presName="textNode" presStyleLbl="node1" presStyleIdx="1" presStyleCnt="5">
        <dgm:presLayoutVars>
          <dgm:bulletEnabled val="1"/>
        </dgm:presLayoutVars>
      </dgm:prSet>
      <dgm:spPr>
        <a:xfrm>
          <a:off x="1727150" y="924849"/>
          <a:ext cx="1478309" cy="1233133"/>
        </a:xfrm>
        <a:prstGeom prst="roundRect">
          <a:avLst/>
        </a:prstGeom>
      </dgm:spPr>
    </dgm:pt>
    <dgm:pt modelId="{D59BE800-5020-456F-994C-1511F08A4117}" type="pres">
      <dgm:prSet presAssocID="{CF8358A9-80B8-479D-8BA4-94611125729A}" presName="sibTrans" presStyleCnt="0"/>
      <dgm:spPr/>
    </dgm:pt>
    <dgm:pt modelId="{A5A0B3EF-F945-48C5-A812-07F8132EF77E}" type="pres">
      <dgm:prSet presAssocID="{0BF8F106-0A2F-438B-AE06-C38887206B2E}" presName="textNode" presStyleLbl="node1" presStyleIdx="2" presStyleCnt="5">
        <dgm:presLayoutVars>
          <dgm:bulletEnabled val="1"/>
        </dgm:presLayoutVars>
      </dgm:prSet>
      <dgm:spPr/>
    </dgm:pt>
    <dgm:pt modelId="{BDA1945E-F02C-4705-A98D-38A5895F73D6}" type="pres">
      <dgm:prSet presAssocID="{A15DA049-4A55-4878-95ED-12C8E18A048A}" presName="sibTrans" presStyleCnt="0"/>
      <dgm:spPr/>
    </dgm:pt>
    <dgm:pt modelId="{4111A0F4-EF46-4AC5-B37A-D86783BA9786}" type="pres">
      <dgm:prSet presAssocID="{1184D058-2B69-4964-A928-25DACCD078AD}" presName="textNode" presStyleLbl="node1" presStyleIdx="3" presStyleCnt="5">
        <dgm:presLayoutVars>
          <dgm:bulletEnabled val="1"/>
        </dgm:presLayoutVars>
      </dgm:prSet>
      <dgm:spPr/>
    </dgm:pt>
    <dgm:pt modelId="{3E196CB7-AFC8-4DEA-A7D3-D834D9A24E54}" type="pres">
      <dgm:prSet presAssocID="{FF49B1A2-F37B-40C3-95F5-393807FD4296}" presName="sibTrans" presStyleCnt="0"/>
      <dgm:spPr/>
    </dgm:pt>
    <dgm:pt modelId="{2029BB58-B8CF-4060-B9EC-DD87F68830F5}" type="pres">
      <dgm:prSet presAssocID="{7F6D2622-C1B9-4215-869E-3DA287379448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B99A860C-E28E-481D-9A83-5F6451FDF7EF}" srcId="{D229FE67-1EF0-43CF-9AFF-C41F44B445F2}" destId="{0BF8F106-0A2F-438B-AE06-C38887206B2E}" srcOrd="2" destOrd="0" parTransId="{BBD10F79-B064-47CD-B2DC-E9EB33388AE1}" sibTransId="{A15DA049-4A55-4878-95ED-12C8E18A048A}"/>
    <dgm:cxn modelId="{60426A0D-CCA3-4039-B882-12CB96C38521}" srcId="{D229FE67-1EF0-43CF-9AFF-C41F44B445F2}" destId="{7F6D2622-C1B9-4215-869E-3DA287379448}" srcOrd="4" destOrd="0" parTransId="{8DD8BB52-1CF1-4527-BF55-3E480CC1E2BC}" sibTransId="{3C28D3B3-9630-42DA-BE06-CDC855AAA6A1}"/>
    <dgm:cxn modelId="{72E8D32E-3FB4-49E9-B8DB-799DE9F9A7D7}" srcId="{D229FE67-1EF0-43CF-9AFF-C41F44B445F2}" destId="{E006611E-3FE0-4909-A79F-15B55CF34E04}" srcOrd="1" destOrd="0" parTransId="{B194D95F-9A02-4C79-8DA7-80647F9DDF12}" sibTransId="{CF8358A9-80B8-479D-8BA4-94611125729A}"/>
    <dgm:cxn modelId="{70DAEF5D-6328-422F-8539-113E89F03B06}" type="presOf" srcId="{E006611E-3FE0-4909-A79F-15B55CF34E04}" destId="{1904908F-B5FF-4B19-B1AC-79467DF19874}" srcOrd="0" destOrd="0" presId="urn:microsoft.com/office/officeart/2005/8/layout/hProcess9"/>
    <dgm:cxn modelId="{84D10060-4E63-4277-990A-0372C06288ED}" srcId="{D229FE67-1EF0-43CF-9AFF-C41F44B445F2}" destId="{1184D058-2B69-4964-A928-25DACCD078AD}" srcOrd="3" destOrd="0" parTransId="{4F350884-AA19-4CC0-9A54-14CB99935693}" sibTransId="{FF49B1A2-F37B-40C3-95F5-393807FD4296}"/>
    <dgm:cxn modelId="{131F1E49-842B-4F16-82AE-33813C09151C}" type="presOf" srcId="{7F6D2622-C1B9-4215-869E-3DA287379448}" destId="{2029BB58-B8CF-4060-B9EC-DD87F68830F5}" srcOrd="0" destOrd="0" presId="urn:microsoft.com/office/officeart/2005/8/layout/hProcess9"/>
    <dgm:cxn modelId="{2CE83B76-6E72-4676-BD4C-03E6F76933CE}" type="presOf" srcId="{1184D058-2B69-4964-A928-25DACCD078AD}" destId="{4111A0F4-EF46-4AC5-B37A-D86783BA9786}" srcOrd="0" destOrd="0" presId="urn:microsoft.com/office/officeart/2005/8/layout/hProcess9"/>
    <dgm:cxn modelId="{4F870F77-4EED-4C9D-BFEE-5EB4A2ACF457}" type="presOf" srcId="{F4FEDB44-2D9B-48D9-A458-1AEECE5DE3D1}" destId="{C09B3864-86F5-43A0-9A87-327AA9C33F62}" srcOrd="0" destOrd="0" presId="urn:microsoft.com/office/officeart/2005/8/layout/hProcess9"/>
    <dgm:cxn modelId="{AC3B4285-6C7C-4A72-9DA9-8C45F38F5357}" srcId="{D229FE67-1EF0-43CF-9AFF-C41F44B445F2}" destId="{F4FEDB44-2D9B-48D9-A458-1AEECE5DE3D1}" srcOrd="0" destOrd="0" parTransId="{2D585ECD-3938-44BD-B513-4E6EB12636E4}" sibTransId="{C0F651CC-A626-4974-AB3D-42C03367E6CD}"/>
    <dgm:cxn modelId="{C47153AD-6A8B-4E5D-962F-63F5904452BD}" type="presOf" srcId="{D229FE67-1EF0-43CF-9AFF-C41F44B445F2}" destId="{148D2854-9675-4682-9EE0-11C82E6FF476}" srcOrd="0" destOrd="0" presId="urn:microsoft.com/office/officeart/2005/8/layout/hProcess9"/>
    <dgm:cxn modelId="{79137FBD-7FB5-4657-9046-B5E73831E4DE}" type="presOf" srcId="{0BF8F106-0A2F-438B-AE06-C38887206B2E}" destId="{A5A0B3EF-F945-48C5-A812-07F8132EF77E}" srcOrd="0" destOrd="0" presId="urn:microsoft.com/office/officeart/2005/8/layout/hProcess9"/>
    <dgm:cxn modelId="{05E697B2-30E6-4E78-9DF8-557B7BD15DDA}" type="presParOf" srcId="{148D2854-9675-4682-9EE0-11C82E6FF476}" destId="{5A7E1BF4-5297-454F-99EA-21CE6CA49755}" srcOrd="0" destOrd="0" presId="urn:microsoft.com/office/officeart/2005/8/layout/hProcess9"/>
    <dgm:cxn modelId="{402DCE54-971C-4563-881D-C2B2DC73B377}" type="presParOf" srcId="{148D2854-9675-4682-9EE0-11C82E6FF476}" destId="{6D87E7D3-75ED-426B-9D72-8B5E34D6B4ED}" srcOrd="1" destOrd="0" presId="urn:microsoft.com/office/officeart/2005/8/layout/hProcess9"/>
    <dgm:cxn modelId="{486A1065-7EBC-48D4-AFA7-03651688756B}" type="presParOf" srcId="{6D87E7D3-75ED-426B-9D72-8B5E34D6B4ED}" destId="{C09B3864-86F5-43A0-9A87-327AA9C33F62}" srcOrd="0" destOrd="0" presId="urn:microsoft.com/office/officeart/2005/8/layout/hProcess9"/>
    <dgm:cxn modelId="{91E96350-65BC-4CD3-A1FB-FB038BC4589F}" type="presParOf" srcId="{6D87E7D3-75ED-426B-9D72-8B5E34D6B4ED}" destId="{4834F5DE-0422-4A37-8C27-D01C699D558D}" srcOrd="1" destOrd="0" presId="urn:microsoft.com/office/officeart/2005/8/layout/hProcess9"/>
    <dgm:cxn modelId="{72647C64-1ECE-4BF3-875B-B2F09250DA61}" type="presParOf" srcId="{6D87E7D3-75ED-426B-9D72-8B5E34D6B4ED}" destId="{1904908F-B5FF-4B19-B1AC-79467DF19874}" srcOrd="2" destOrd="0" presId="urn:microsoft.com/office/officeart/2005/8/layout/hProcess9"/>
    <dgm:cxn modelId="{EE267C97-A341-418C-BDA9-837B24EAA8CA}" type="presParOf" srcId="{6D87E7D3-75ED-426B-9D72-8B5E34D6B4ED}" destId="{D59BE800-5020-456F-994C-1511F08A4117}" srcOrd="3" destOrd="0" presId="urn:microsoft.com/office/officeart/2005/8/layout/hProcess9"/>
    <dgm:cxn modelId="{367AB7B2-1668-4E49-8F97-20C9509EAADA}" type="presParOf" srcId="{6D87E7D3-75ED-426B-9D72-8B5E34D6B4ED}" destId="{A5A0B3EF-F945-48C5-A812-07F8132EF77E}" srcOrd="4" destOrd="0" presId="urn:microsoft.com/office/officeart/2005/8/layout/hProcess9"/>
    <dgm:cxn modelId="{7F1EA3F7-3DC4-40FD-BDC7-41AF0E0D4C24}" type="presParOf" srcId="{6D87E7D3-75ED-426B-9D72-8B5E34D6B4ED}" destId="{BDA1945E-F02C-4705-A98D-38A5895F73D6}" srcOrd="5" destOrd="0" presId="urn:microsoft.com/office/officeart/2005/8/layout/hProcess9"/>
    <dgm:cxn modelId="{0506B74D-D1ED-4102-9ABD-FB84ECEFD82C}" type="presParOf" srcId="{6D87E7D3-75ED-426B-9D72-8B5E34D6B4ED}" destId="{4111A0F4-EF46-4AC5-B37A-D86783BA9786}" srcOrd="6" destOrd="0" presId="urn:microsoft.com/office/officeart/2005/8/layout/hProcess9"/>
    <dgm:cxn modelId="{5ADB6316-CF8F-4471-888C-967EC4538772}" type="presParOf" srcId="{6D87E7D3-75ED-426B-9D72-8B5E34D6B4ED}" destId="{3E196CB7-AFC8-4DEA-A7D3-D834D9A24E54}" srcOrd="7" destOrd="0" presId="urn:microsoft.com/office/officeart/2005/8/layout/hProcess9"/>
    <dgm:cxn modelId="{DDE14794-9289-42C4-A250-7ED2C92023F9}" type="presParOf" srcId="{6D87E7D3-75ED-426B-9D72-8B5E34D6B4ED}" destId="{2029BB58-B8CF-4060-B9EC-DD87F68830F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CA6CAC-F3BF-42A9-B47E-B8BA908332C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89EA05-1EBD-480B-B703-031D43FF20E7}">
      <dgm:prSet custT="1"/>
      <dgm:spPr/>
      <dgm:t>
        <a:bodyPr/>
        <a:lstStyle/>
        <a:p>
          <a:r>
            <a:rPr lang="en-US" sz="1800"/>
            <a:t>Internships</a:t>
          </a:r>
        </a:p>
      </dgm:t>
    </dgm:pt>
    <dgm:pt modelId="{E4EAED39-582D-4C0C-9C3E-ED54EC9D81AE}" type="parTrans" cxnId="{22CEDBE3-D1D5-4563-8664-7FE8FE057E60}">
      <dgm:prSet/>
      <dgm:spPr/>
      <dgm:t>
        <a:bodyPr/>
        <a:lstStyle/>
        <a:p>
          <a:endParaRPr lang="en-US"/>
        </a:p>
      </dgm:t>
    </dgm:pt>
    <dgm:pt modelId="{CCCFC7B3-02A1-4179-8914-CF6DAABCE627}" type="sibTrans" cxnId="{22CEDBE3-D1D5-4563-8664-7FE8FE057E60}">
      <dgm:prSet/>
      <dgm:spPr/>
      <dgm:t>
        <a:bodyPr/>
        <a:lstStyle/>
        <a:p>
          <a:endParaRPr lang="en-US"/>
        </a:p>
      </dgm:t>
    </dgm:pt>
    <dgm:pt modelId="{34A1FFAC-9DFF-4E96-91A8-F7BE5D65141D}">
      <dgm:prSet custT="1"/>
      <dgm:spPr/>
      <dgm:t>
        <a:bodyPr/>
        <a:lstStyle/>
        <a:p>
          <a:r>
            <a:rPr lang="en-US" sz="1800"/>
            <a:t>Scholarships</a:t>
          </a:r>
        </a:p>
      </dgm:t>
    </dgm:pt>
    <dgm:pt modelId="{0FC1B357-553F-46A5-BF9F-6754D1D7C870}" type="parTrans" cxnId="{E2EF0B9A-60FC-4808-9B3A-3C4AAF7F4DAE}">
      <dgm:prSet/>
      <dgm:spPr/>
      <dgm:t>
        <a:bodyPr/>
        <a:lstStyle/>
        <a:p>
          <a:endParaRPr lang="en-US"/>
        </a:p>
      </dgm:t>
    </dgm:pt>
    <dgm:pt modelId="{AA52E0D2-4F6C-4D8F-A237-93D9DFE22CFD}" type="sibTrans" cxnId="{E2EF0B9A-60FC-4808-9B3A-3C4AAF7F4DAE}">
      <dgm:prSet/>
      <dgm:spPr/>
      <dgm:t>
        <a:bodyPr/>
        <a:lstStyle/>
        <a:p>
          <a:endParaRPr lang="en-US"/>
        </a:p>
      </dgm:t>
    </dgm:pt>
    <dgm:pt modelId="{29A994E6-37BA-458E-8AB0-4FB1787AC7D4}">
      <dgm:prSet custT="1"/>
      <dgm:spPr/>
      <dgm:t>
        <a:bodyPr/>
        <a:lstStyle/>
        <a:p>
          <a:r>
            <a:rPr lang="en-US" sz="1800" dirty="0"/>
            <a:t>Mentoring </a:t>
          </a:r>
          <a:r>
            <a:rPr lang="en-US" sz="1800" dirty="0">
              <a:latin typeface="Aptos Display" panose="020F0302020204030204"/>
            </a:rPr>
            <a:t>Relationships</a:t>
          </a:r>
          <a:endParaRPr lang="en-US" sz="1800" dirty="0"/>
        </a:p>
      </dgm:t>
    </dgm:pt>
    <dgm:pt modelId="{C91F7549-E3DC-4655-B13B-BD3378CC3807}" type="parTrans" cxnId="{797BDD8E-6E9B-4E15-8674-AC39CC3040E7}">
      <dgm:prSet/>
      <dgm:spPr/>
      <dgm:t>
        <a:bodyPr/>
        <a:lstStyle/>
        <a:p>
          <a:endParaRPr lang="en-US"/>
        </a:p>
      </dgm:t>
    </dgm:pt>
    <dgm:pt modelId="{6A3D93B6-E493-4FB1-BA38-CE4B1F3DF1C4}" type="sibTrans" cxnId="{797BDD8E-6E9B-4E15-8674-AC39CC3040E7}">
      <dgm:prSet/>
      <dgm:spPr/>
      <dgm:t>
        <a:bodyPr/>
        <a:lstStyle/>
        <a:p>
          <a:endParaRPr lang="en-US"/>
        </a:p>
      </dgm:t>
    </dgm:pt>
    <dgm:pt modelId="{614047B1-297A-4228-A6B2-E22048BF83A1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/>
            <a:t>Sponsorship of 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/>
            <a:t>Academic Programs</a:t>
          </a:r>
        </a:p>
      </dgm:t>
    </dgm:pt>
    <dgm:pt modelId="{6BD2AC79-765F-454F-9FCC-DB20D0146E4A}" type="parTrans" cxnId="{3579A6BB-6C99-4CC0-AFE2-5A879290DD63}">
      <dgm:prSet/>
      <dgm:spPr/>
      <dgm:t>
        <a:bodyPr/>
        <a:lstStyle/>
        <a:p>
          <a:endParaRPr lang="en-US"/>
        </a:p>
      </dgm:t>
    </dgm:pt>
    <dgm:pt modelId="{AC67B1A6-5726-4AD6-B8CB-BF22CBE52658}" type="sibTrans" cxnId="{3579A6BB-6C99-4CC0-AFE2-5A879290DD63}">
      <dgm:prSet/>
      <dgm:spPr/>
      <dgm:t>
        <a:bodyPr/>
        <a:lstStyle/>
        <a:p>
          <a:endParaRPr lang="en-US"/>
        </a:p>
      </dgm:t>
    </dgm:pt>
    <dgm:pt modelId="{DCB9D861-3FE7-4A41-9493-168D5F106A0A}">
      <dgm:prSet custT="1"/>
      <dgm:spPr/>
      <dgm:t>
        <a:bodyPr/>
        <a:lstStyle/>
        <a:p>
          <a:r>
            <a:rPr lang="en-US" sz="1800" dirty="0"/>
            <a:t>Parental </a:t>
          </a:r>
          <a:r>
            <a:rPr lang="en-US" sz="1800" dirty="0">
              <a:latin typeface="Aptos Display" panose="020F0302020204030204"/>
            </a:rPr>
            <a:t>Support</a:t>
          </a:r>
          <a:endParaRPr lang="en-US" sz="1800" dirty="0"/>
        </a:p>
      </dgm:t>
    </dgm:pt>
    <dgm:pt modelId="{28E3AD71-393B-4588-B43F-AA8AD6E40A8B}" type="parTrans" cxnId="{8DE4EE80-8708-40BD-B368-4ABDAB74378B}">
      <dgm:prSet/>
      <dgm:spPr/>
      <dgm:t>
        <a:bodyPr/>
        <a:lstStyle/>
        <a:p>
          <a:endParaRPr lang="en-US"/>
        </a:p>
      </dgm:t>
    </dgm:pt>
    <dgm:pt modelId="{6AD698F2-5CB5-45A6-A1F9-7138B08B52B1}" type="sibTrans" cxnId="{8DE4EE80-8708-40BD-B368-4ABDAB74378B}">
      <dgm:prSet/>
      <dgm:spPr/>
      <dgm:t>
        <a:bodyPr/>
        <a:lstStyle/>
        <a:p>
          <a:endParaRPr lang="en-US"/>
        </a:p>
      </dgm:t>
    </dgm:pt>
    <dgm:pt modelId="{998CE0BC-043F-4FA0-B983-B42A2CFA8FBE}">
      <dgm:prSet custT="1"/>
      <dgm:spPr/>
      <dgm:t>
        <a:bodyPr/>
        <a:lstStyle/>
        <a:p>
          <a:r>
            <a:rPr lang="en-US" sz="1800" dirty="0"/>
            <a:t>Grant </a:t>
          </a:r>
          <a:r>
            <a:rPr lang="en-US" sz="1800" dirty="0">
              <a:latin typeface="Aptos Display" panose="020F0302020204030204"/>
            </a:rPr>
            <a:t>Funding</a:t>
          </a:r>
          <a:endParaRPr lang="en-US" sz="1800" dirty="0"/>
        </a:p>
      </dgm:t>
    </dgm:pt>
    <dgm:pt modelId="{E0F68935-3471-40F2-BE2B-9A68970D9199}" type="parTrans" cxnId="{CD7BB40E-79AA-4F4C-BC7B-4E7962925325}">
      <dgm:prSet/>
      <dgm:spPr/>
      <dgm:t>
        <a:bodyPr/>
        <a:lstStyle/>
        <a:p>
          <a:endParaRPr lang="en-US"/>
        </a:p>
      </dgm:t>
    </dgm:pt>
    <dgm:pt modelId="{25247862-696C-483C-B2A3-940AAC350CEF}" type="sibTrans" cxnId="{CD7BB40E-79AA-4F4C-BC7B-4E7962925325}">
      <dgm:prSet/>
      <dgm:spPr/>
      <dgm:t>
        <a:bodyPr/>
        <a:lstStyle/>
        <a:p>
          <a:endParaRPr lang="en-US"/>
        </a:p>
      </dgm:t>
    </dgm:pt>
    <dgm:pt modelId="{42559AFB-B70F-4E32-956D-77DB362F0CF7}">
      <dgm:prSet custT="1"/>
      <dgm:spPr>
        <a:solidFill>
          <a:srgbClr val="00206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/>
            <a:t>Daycare 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800"/>
            <a:t>resources</a:t>
          </a:r>
        </a:p>
      </dgm:t>
    </dgm:pt>
    <dgm:pt modelId="{744C37DC-02D6-4E8E-B4E4-6367FE670D26}" type="parTrans" cxnId="{03E6AED2-BA0A-4DE0-AC3B-00A972CFF96B}">
      <dgm:prSet/>
      <dgm:spPr/>
      <dgm:t>
        <a:bodyPr/>
        <a:lstStyle/>
        <a:p>
          <a:endParaRPr lang="en-US"/>
        </a:p>
      </dgm:t>
    </dgm:pt>
    <dgm:pt modelId="{020C54DE-63A7-4C42-95C7-8810D63B3A09}" type="sibTrans" cxnId="{03E6AED2-BA0A-4DE0-AC3B-00A972CFF96B}">
      <dgm:prSet/>
      <dgm:spPr/>
      <dgm:t>
        <a:bodyPr/>
        <a:lstStyle/>
        <a:p>
          <a:endParaRPr lang="en-US"/>
        </a:p>
      </dgm:t>
    </dgm:pt>
    <dgm:pt modelId="{93A1F52B-AB66-4693-A27C-8BC27F0AB2E7}" type="pres">
      <dgm:prSet presAssocID="{C0CA6CAC-F3BF-42A9-B47E-B8BA908332C0}" presName="diagram" presStyleCnt="0">
        <dgm:presLayoutVars>
          <dgm:dir/>
          <dgm:resizeHandles val="exact"/>
        </dgm:presLayoutVars>
      </dgm:prSet>
      <dgm:spPr/>
    </dgm:pt>
    <dgm:pt modelId="{BFD9E92D-DA30-4F58-8C20-4E0DD33529CA}" type="pres">
      <dgm:prSet presAssocID="{8389EA05-1EBD-480B-B703-031D43FF20E7}" presName="node" presStyleLbl="node1" presStyleIdx="0" presStyleCnt="7">
        <dgm:presLayoutVars>
          <dgm:bulletEnabled val="1"/>
        </dgm:presLayoutVars>
      </dgm:prSet>
      <dgm:spPr/>
    </dgm:pt>
    <dgm:pt modelId="{C735B631-BE40-4546-BBBE-1F5DE495443A}" type="pres">
      <dgm:prSet presAssocID="{CCCFC7B3-02A1-4179-8914-CF6DAABCE627}" presName="sibTrans" presStyleCnt="0"/>
      <dgm:spPr/>
    </dgm:pt>
    <dgm:pt modelId="{2502A1F0-8820-4357-AE74-18BDD531A91C}" type="pres">
      <dgm:prSet presAssocID="{34A1FFAC-9DFF-4E96-91A8-F7BE5D65141D}" presName="node" presStyleLbl="node1" presStyleIdx="1" presStyleCnt="7">
        <dgm:presLayoutVars>
          <dgm:bulletEnabled val="1"/>
        </dgm:presLayoutVars>
      </dgm:prSet>
      <dgm:spPr/>
    </dgm:pt>
    <dgm:pt modelId="{6F287199-4E4C-4719-AA2D-BE163B379E85}" type="pres">
      <dgm:prSet presAssocID="{AA52E0D2-4F6C-4D8F-A237-93D9DFE22CFD}" presName="sibTrans" presStyleCnt="0"/>
      <dgm:spPr/>
    </dgm:pt>
    <dgm:pt modelId="{43C4CBE5-BBEC-4C5F-8037-7036549C5655}" type="pres">
      <dgm:prSet presAssocID="{29A994E6-37BA-458E-8AB0-4FB1787AC7D4}" presName="node" presStyleLbl="node1" presStyleIdx="2" presStyleCnt="7">
        <dgm:presLayoutVars>
          <dgm:bulletEnabled val="1"/>
        </dgm:presLayoutVars>
      </dgm:prSet>
      <dgm:spPr/>
    </dgm:pt>
    <dgm:pt modelId="{389AB5D6-3529-4D0C-9FF2-90F734D5C75F}" type="pres">
      <dgm:prSet presAssocID="{6A3D93B6-E493-4FB1-BA38-CE4B1F3DF1C4}" presName="sibTrans" presStyleCnt="0"/>
      <dgm:spPr/>
    </dgm:pt>
    <dgm:pt modelId="{D14CD471-636B-416C-96BE-563D4FB93B0A}" type="pres">
      <dgm:prSet presAssocID="{614047B1-297A-4228-A6B2-E22048BF83A1}" presName="node" presStyleLbl="node1" presStyleIdx="3" presStyleCnt="7">
        <dgm:presLayoutVars>
          <dgm:bulletEnabled val="1"/>
        </dgm:presLayoutVars>
      </dgm:prSet>
      <dgm:spPr/>
    </dgm:pt>
    <dgm:pt modelId="{92852E6C-241E-4250-AC45-52450641D7D9}" type="pres">
      <dgm:prSet presAssocID="{AC67B1A6-5726-4AD6-B8CB-BF22CBE52658}" presName="sibTrans" presStyleCnt="0"/>
      <dgm:spPr/>
    </dgm:pt>
    <dgm:pt modelId="{643BA13C-EC85-4018-9D32-65E21579936C}" type="pres">
      <dgm:prSet presAssocID="{DCB9D861-3FE7-4A41-9493-168D5F106A0A}" presName="node" presStyleLbl="node1" presStyleIdx="4" presStyleCnt="7">
        <dgm:presLayoutVars>
          <dgm:bulletEnabled val="1"/>
        </dgm:presLayoutVars>
      </dgm:prSet>
      <dgm:spPr/>
    </dgm:pt>
    <dgm:pt modelId="{5901C974-29B8-4FDD-9C44-3D3F69B94B20}" type="pres">
      <dgm:prSet presAssocID="{6AD698F2-5CB5-45A6-A1F9-7138B08B52B1}" presName="sibTrans" presStyleCnt="0"/>
      <dgm:spPr/>
    </dgm:pt>
    <dgm:pt modelId="{B4C40B4B-282F-49E8-BC45-7B13C10D2B55}" type="pres">
      <dgm:prSet presAssocID="{998CE0BC-043F-4FA0-B983-B42A2CFA8FBE}" presName="node" presStyleLbl="node1" presStyleIdx="5" presStyleCnt="7">
        <dgm:presLayoutVars>
          <dgm:bulletEnabled val="1"/>
        </dgm:presLayoutVars>
      </dgm:prSet>
      <dgm:spPr/>
    </dgm:pt>
    <dgm:pt modelId="{103BB5BE-9CAC-4B38-8CAC-542F65BC69C0}" type="pres">
      <dgm:prSet presAssocID="{25247862-696C-483C-B2A3-940AAC350CEF}" presName="sibTrans" presStyleCnt="0"/>
      <dgm:spPr/>
    </dgm:pt>
    <dgm:pt modelId="{A0E6F022-AA10-44B7-A2B7-4E837E5B2951}" type="pres">
      <dgm:prSet presAssocID="{42559AFB-B70F-4E32-956D-77DB362F0CF7}" presName="node" presStyleLbl="node1" presStyleIdx="6" presStyleCnt="7">
        <dgm:presLayoutVars>
          <dgm:bulletEnabled val="1"/>
        </dgm:presLayoutVars>
      </dgm:prSet>
      <dgm:spPr/>
    </dgm:pt>
  </dgm:ptLst>
  <dgm:cxnLst>
    <dgm:cxn modelId="{CD7BB40E-79AA-4F4C-BC7B-4E7962925325}" srcId="{C0CA6CAC-F3BF-42A9-B47E-B8BA908332C0}" destId="{998CE0BC-043F-4FA0-B983-B42A2CFA8FBE}" srcOrd="5" destOrd="0" parTransId="{E0F68935-3471-40F2-BE2B-9A68970D9199}" sibTransId="{25247862-696C-483C-B2A3-940AAC350CEF}"/>
    <dgm:cxn modelId="{F14FD815-A9D1-45C4-8509-2E3D91231C09}" type="presOf" srcId="{29A994E6-37BA-458E-8AB0-4FB1787AC7D4}" destId="{43C4CBE5-BBEC-4C5F-8037-7036549C5655}" srcOrd="0" destOrd="0" presId="urn:microsoft.com/office/officeart/2005/8/layout/default"/>
    <dgm:cxn modelId="{F9CDD530-0ABF-44E8-98DB-D8EA9C7310DF}" type="presOf" srcId="{42559AFB-B70F-4E32-956D-77DB362F0CF7}" destId="{A0E6F022-AA10-44B7-A2B7-4E837E5B2951}" srcOrd="0" destOrd="0" presId="urn:microsoft.com/office/officeart/2005/8/layout/default"/>
    <dgm:cxn modelId="{2CA45442-2B15-430F-9328-56E04924FCE1}" type="presOf" srcId="{34A1FFAC-9DFF-4E96-91A8-F7BE5D65141D}" destId="{2502A1F0-8820-4357-AE74-18BDD531A91C}" srcOrd="0" destOrd="0" presId="urn:microsoft.com/office/officeart/2005/8/layout/default"/>
    <dgm:cxn modelId="{151A536F-7FF1-4BB5-8261-C869B8998218}" type="presOf" srcId="{998CE0BC-043F-4FA0-B983-B42A2CFA8FBE}" destId="{B4C40B4B-282F-49E8-BC45-7B13C10D2B55}" srcOrd="0" destOrd="0" presId="urn:microsoft.com/office/officeart/2005/8/layout/default"/>
    <dgm:cxn modelId="{8DE4EE80-8708-40BD-B368-4ABDAB74378B}" srcId="{C0CA6CAC-F3BF-42A9-B47E-B8BA908332C0}" destId="{DCB9D861-3FE7-4A41-9493-168D5F106A0A}" srcOrd="4" destOrd="0" parTransId="{28E3AD71-393B-4588-B43F-AA8AD6E40A8B}" sibTransId="{6AD698F2-5CB5-45A6-A1F9-7138B08B52B1}"/>
    <dgm:cxn modelId="{562A9481-A1DD-41DD-9133-315142EC2E5C}" type="presOf" srcId="{8389EA05-1EBD-480B-B703-031D43FF20E7}" destId="{BFD9E92D-DA30-4F58-8C20-4E0DD33529CA}" srcOrd="0" destOrd="0" presId="urn:microsoft.com/office/officeart/2005/8/layout/default"/>
    <dgm:cxn modelId="{797BDD8E-6E9B-4E15-8674-AC39CC3040E7}" srcId="{C0CA6CAC-F3BF-42A9-B47E-B8BA908332C0}" destId="{29A994E6-37BA-458E-8AB0-4FB1787AC7D4}" srcOrd="2" destOrd="0" parTransId="{C91F7549-E3DC-4655-B13B-BD3378CC3807}" sibTransId="{6A3D93B6-E493-4FB1-BA38-CE4B1F3DF1C4}"/>
    <dgm:cxn modelId="{E2EF0B9A-60FC-4808-9B3A-3C4AAF7F4DAE}" srcId="{C0CA6CAC-F3BF-42A9-B47E-B8BA908332C0}" destId="{34A1FFAC-9DFF-4E96-91A8-F7BE5D65141D}" srcOrd="1" destOrd="0" parTransId="{0FC1B357-553F-46A5-BF9F-6754D1D7C870}" sibTransId="{AA52E0D2-4F6C-4D8F-A237-93D9DFE22CFD}"/>
    <dgm:cxn modelId="{5CDDAF9F-8B8D-417B-80D7-252917E1D2AF}" type="presOf" srcId="{C0CA6CAC-F3BF-42A9-B47E-B8BA908332C0}" destId="{93A1F52B-AB66-4693-A27C-8BC27F0AB2E7}" srcOrd="0" destOrd="0" presId="urn:microsoft.com/office/officeart/2005/8/layout/default"/>
    <dgm:cxn modelId="{3579A6BB-6C99-4CC0-AFE2-5A879290DD63}" srcId="{C0CA6CAC-F3BF-42A9-B47E-B8BA908332C0}" destId="{614047B1-297A-4228-A6B2-E22048BF83A1}" srcOrd="3" destOrd="0" parTransId="{6BD2AC79-765F-454F-9FCC-DB20D0146E4A}" sibTransId="{AC67B1A6-5726-4AD6-B8CB-BF22CBE52658}"/>
    <dgm:cxn modelId="{03E6AED2-BA0A-4DE0-AC3B-00A972CFF96B}" srcId="{C0CA6CAC-F3BF-42A9-B47E-B8BA908332C0}" destId="{42559AFB-B70F-4E32-956D-77DB362F0CF7}" srcOrd="6" destOrd="0" parTransId="{744C37DC-02D6-4E8E-B4E4-6367FE670D26}" sibTransId="{020C54DE-63A7-4C42-95C7-8810D63B3A09}"/>
    <dgm:cxn modelId="{9ADDA6D7-13EB-4BCD-BF32-67ADC65D2ED3}" type="presOf" srcId="{DCB9D861-3FE7-4A41-9493-168D5F106A0A}" destId="{643BA13C-EC85-4018-9D32-65E21579936C}" srcOrd="0" destOrd="0" presId="urn:microsoft.com/office/officeart/2005/8/layout/default"/>
    <dgm:cxn modelId="{22CEDBE3-D1D5-4563-8664-7FE8FE057E60}" srcId="{C0CA6CAC-F3BF-42A9-B47E-B8BA908332C0}" destId="{8389EA05-1EBD-480B-B703-031D43FF20E7}" srcOrd="0" destOrd="0" parTransId="{E4EAED39-582D-4C0C-9C3E-ED54EC9D81AE}" sibTransId="{CCCFC7B3-02A1-4179-8914-CF6DAABCE627}"/>
    <dgm:cxn modelId="{40A9D6F5-C50D-408F-93E8-D55804C6059B}" type="presOf" srcId="{614047B1-297A-4228-A6B2-E22048BF83A1}" destId="{D14CD471-636B-416C-96BE-563D4FB93B0A}" srcOrd="0" destOrd="0" presId="urn:microsoft.com/office/officeart/2005/8/layout/default"/>
    <dgm:cxn modelId="{0EB6AAC8-8D28-432B-907D-7C4449F5D296}" type="presParOf" srcId="{93A1F52B-AB66-4693-A27C-8BC27F0AB2E7}" destId="{BFD9E92D-DA30-4F58-8C20-4E0DD33529CA}" srcOrd="0" destOrd="0" presId="urn:microsoft.com/office/officeart/2005/8/layout/default"/>
    <dgm:cxn modelId="{B6FB417A-A273-4165-80C1-BE9D4295AD12}" type="presParOf" srcId="{93A1F52B-AB66-4693-A27C-8BC27F0AB2E7}" destId="{C735B631-BE40-4546-BBBE-1F5DE495443A}" srcOrd="1" destOrd="0" presId="urn:microsoft.com/office/officeart/2005/8/layout/default"/>
    <dgm:cxn modelId="{DA2F976B-2E05-4889-8968-EDA7B6EC6123}" type="presParOf" srcId="{93A1F52B-AB66-4693-A27C-8BC27F0AB2E7}" destId="{2502A1F0-8820-4357-AE74-18BDD531A91C}" srcOrd="2" destOrd="0" presId="urn:microsoft.com/office/officeart/2005/8/layout/default"/>
    <dgm:cxn modelId="{110CEC58-F544-4B4B-9223-E4B931C6F70D}" type="presParOf" srcId="{93A1F52B-AB66-4693-A27C-8BC27F0AB2E7}" destId="{6F287199-4E4C-4719-AA2D-BE163B379E85}" srcOrd="3" destOrd="0" presId="urn:microsoft.com/office/officeart/2005/8/layout/default"/>
    <dgm:cxn modelId="{6E70811A-5750-4F28-B48A-BB2FFDB8093A}" type="presParOf" srcId="{93A1F52B-AB66-4693-A27C-8BC27F0AB2E7}" destId="{43C4CBE5-BBEC-4C5F-8037-7036549C5655}" srcOrd="4" destOrd="0" presId="urn:microsoft.com/office/officeart/2005/8/layout/default"/>
    <dgm:cxn modelId="{E1940BC9-A598-4412-8A3C-1BEC70F84EDE}" type="presParOf" srcId="{93A1F52B-AB66-4693-A27C-8BC27F0AB2E7}" destId="{389AB5D6-3529-4D0C-9FF2-90F734D5C75F}" srcOrd="5" destOrd="0" presId="urn:microsoft.com/office/officeart/2005/8/layout/default"/>
    <dgm:cxn modelId="{8D7E4DF6-63CC-460A-AF90-04B99FD7B2A4}" type="presParOf" srcId="{93A1F52B-AB66-4693-A27C-8BC27F0AB2E7}" destId="{D14CD471-636B-416C-96BE-563D4FB93B0A}" srcOrd="6" destOrd="0" presId="urn:microsoft.com/office/officeart/2005/8/layout/default"/>
    <dgm:cxn modelId="{A38DED14-1268-4DE6-9DC8-23074A9143CB}" type="presParOf" srcId="{93A1F52B-AB66-4693-A27C-8BC27F0AB2E7}" destId="{92852E6C-241E-4250-AC45-52450641D7D9}" srcOrd="7" destOrd="0" presId="urn:microsoft.com/office/officeart/2005/8/layout/default"/>
    <dgm:cxn modelId="{6DA8CD5A-D46F-4E5D-8898-514FDAA5D080}" type="presParOf" srcId="{93A1F52B-AB66-4693-A27C-8BC27F0AB2E7}" destId="{643BA13C-EC85-4018-9D32-65E21579936C}" srcOrd="8" destOrd="0" presId="urn:microsoft.com/office/officeart/2005/8/layout/default"/>
    <dgm:cxn modelId="{EEE679BA-8E50-41EE-B045-E3338B93E9CB}" type="presParOf" srcId="{93A1F52B-AB66-4693-A27C-8BC27F0AB2E7}" destId="{5901C974-29B8-4FDD-9C44-3D3F69B94B20}" srcOrd="9" destOrd="0" presId="urn:microsoft.com/office/officeart/2005/8/layout/default"/>
    <dgm:cxn modelId="{485F6557-65EF-4013-84C6-510ACC94E2C7}" type="presParOf" srcId="{93A1F52B-AB66-4693-A27C-8BC27F0AB2E7}" destId="{B4C40B4B-282F-49E8-BC45-7B13C10D2B55}" srcOrd="10" destOrd="0" presId="urn:microsoft.com/office/officeart/2005/8/layout/default"/>
    <dgm:cxn modelId="{41FE3867-AFA1-4942-A2D0-459A602DD1D1}" type="presParOf" srcId="{93A1F52B-AB66-4693-A27C-8BC27F0AB2E7}" destId="{103BB5BE-9CAC-4B38-8CAC-542F65BC69C0}" srcOrd="11" destOrd="0" presId="urn:microsoft.com/office/officeart/2005/8/layout/default"/>
    <dgm:cxn modelId="{992EA988-9C56-40D0-BCE3-44D0D82CAC1D}" type="presParOf" srcId="{93A1F52B-AB66-4693-A27C-8BC27F0AB2E7}" destId="{A0E6F022-AA10-44B7-A2B7-4E837E5B295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E1BF4-5297-454F-99EA-21CE6CA49755}">
      <dsp:nvSpPr>
        <dsp:cNvPr id="0" name=""/>
        <dsp:cNvSpPr/>
      </dsp:nvSpPr>
      <dsp:spPr>
        <a:xfrm>
          <a:off x="753938" y="1042737"/>
          <a:ext cx="9668122" cy="2794362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B3864-86F5-43A0-9A87-327AA9C33F62}">
      <dsp:nvSpPr>
        <dsp:cNvPr id="0" name=""/>
        <dsp:cNvSpPr/>
      </dsp:nvSpPr>
      <dsp:spPr>
        <a:xfrm>
          <a:off x="3274" y="1233133"/>
          <a:ext cx="1971079" cy="1644177"/>
        </a:xfrm>
        <a:prstGeom prst="roundRect">
          <a:avLst/>
        </a:prstGeom>
        <a:solidFill>
          <a:srgbClr val="092C74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FFFF"/>
              </a:solidFill>
              <a:latin typeface="Aptos (Body)"/>
              <a:ea typeface="+mn-ea"/>
              <a:cs typeface="+mn-cs"/>
            </a:rPr>
            <a:t>0. Pre-Planning</a:t>
          </a:r>
        </a:p>
      </dsp:txBody>
      <dsp:txXfrm>
        <a:off x="83536" y="1313395"/>
        <a:ext cx="1810555" cy="1483653"/>
      </dsp:txXfrm>
    </dsp:sp>
    <dsp:sp modelId="{1904908F-B5FF-4B19-B1AC-79467DF19874}">
      <dsp:nvSpPr>
        <dsp:cNvPr id="0" name=""/>
        <dsp:cNvSpPr/>
      </dsp:nvSpPr>
      <dsp:spPr>
        <a:xfrm>
          <a:off x="2302867" y="1233133"/>
          <a:ext cx="1971079" cy="1644177"/>
        </a:xfrm>
        <a:prstGeom prst="roundRect">
          <a:avLst/>
        </a:prstGeom>
        <a:solidFill>
          <a:srgbClr val="092C74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FFFF"/>
              </a:solidFill>
              <a:latin typeface="Aptos (Body)"/>
              <a:ea typeface="+mn-ea"/>
              <a:cs typeface="+mn-cs"/>
            </a:rPr>
            <a:t>1. Build a Shared Understanding</a:t>
          </a:r>
        </a:p>
      </dsp:txBody>
      <dsp:txXfrm>
        <a:off x="2383129" y="1313395"/>
        <a:ext cx="1810555" cy="1483653"/>
      </dsp:txXfrm>
    </dsp:sp>
    <dsp:sp modelId="{A5A0B3EF-F945-48C5-A812-07F8132EF77E}">
      <dsp:nvSpPr>
        <dsp:cNvPr id="0" name=""/>
        <dsp:cNvSpPr/>
      </dsp:nvSpPr>
      <dsp:spPr>
        <a:xfrm>
          <a:off x="4602460" y="1233133"/>
          <a:ext cx="1971079" cy="1644177"/>
        </a:xfrm>
        <a:prstGeom prst="roundRect">
          <a:avLst/>
        </a:prstGeom>
        <a:solidFill>
          <a:srgbClr val="092C74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13385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Aptos (Body)"/>
              <a:ea typeface="+mn-ea"/>
              <a:cs typeface="Helvetica" panose="020B0604020202020204" pitchFamily="34" charset="0"/>
            </a:rPr>
            <a:t>2. Prioritize Strategic Options</a:t>
          </a:r>
        </a:p>
      </dsp:txBody>
      <dsp:txXfrm>
        <a:off x="4682722" y="1313395"/>
        <a:ext cx="1810555" cy="1483653"/>
      </dsp:txXfrm>
    </dsp:sp>
    <dsp:sp modelId="{4111A0F4-EF46-4AC5-B37A-D86783BA9786}">
      <dsp:nvSpPr>
        <dsp:cNvPr id="0" name=""/>
        <dsp:cNvSpPr/>
      </dsp:nvSpPr>
      <dsp:spPr>
        <a:xfrm>
          <a:off x="6902053" y="1233133"/>
          <a:ext cx="1971079" cy="1644177"/>
        </a:xfrm>
        <a:prstGeom prst="roundRect">
          <a:avLst/>
        </a:prstGeom>
        <a:solidFill>
          <a:srgbClr val="092C74"/>
        </a:solidFill>
        <a:ln w="254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13385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Aptos (Body)"/>
              <a:ea typeface="+mn-ea"/>
              <a:cs typeface="Helvetica" panose="020B0604020202020204" pitchFamily="34" charset="0"/>
            </a:rPr>
            <a:t>3. Draft Strategic Plan</a:t>
          </a:r>
        </a:p>
      </dsp:txBody>
      <dsp:txXfrm>
        <a:off x="6982315" y="1313395"/>
        <a:ext cx="1810555" cy="1483653"/>
      </dsp:txXfrm>
    </dsp:sp>
    <dsp:sp modelId="{2029BB58-B8CF-4060-B9EC-DD87F68830F5}">
      <dsp:nvSpPr>
        <dsp:cNvPr id="0" name=""/>
        <dsp:cNvSpPr/>
      </dsp:nvSpPr>
      <dsp:spPr>
        <a:xfrm>
          <a:off x="9201646" y="1233133"/>
          <a:ext cx="1971079" cy="1644177"/>
        </a:xfrm>
        <a:prstGeom prst="roundRect">
          <a:avLst/>
        </a:prstGeom>
        <a:solidFill>
          <a:srgbClr val="092C74"/>
        </a:solidFill>
        <a:ln w="34925" cap="flat" cmpd="sng" algn="ctr">
          <a:solidFill>
            <a:srgbClr val="FC6D2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13385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800" b="1" kern="1200">
              <a:solidFill>
                <a:sysClr val="window" lastClr="FFFFFF"/>
              </a:solidFill>
              <a:latin typeface="Aptos (Body)"/>
              <a:ea typeface="+mn-ea"/>
              <a:cs typeface="Helvetica" panose="020B0604020202020204" pitchFamily="34" charset="0"/>
            </a:rPr>
            <a:t>4. Finalize Plan and Prepare for Execution</a:t>
          </a:r>
        </a:p>
      </dsp:txBody>
      <dsp:txXfrm>
        <a:off x="9281908" y="1313395"/>
        <a:ext cx="1810555" cy="1483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D9E92D-DA30-4F58-8C20-4E0DD33529CA}">
      <dsp:nvSpPr>
        <dsp:cNvPr id="0" name=""/>
        <dsp:cNvSpPr/>
      </dsp:nvSpPr>
      <dsp:spPr>
        <a:xfrm>
          <a:off x="697874" y="651"/>
          <a:ext cx="2102561" cy="12615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Internships</a:t>
          </a:r>
        </a:p>
      </dsp:txBody>
      <dsp:txXfrm>
        <a:off x="697874" y="651"/>
        <a:ext cx="2102561" cy="1261536"/>
      </dsp:txXfrm>
    </dsp:sp>
    <dsp:sp modelId="{2502A1F0-8820-4357-AE74-18BDD531A91C}">
      <dsp:nvSpPr>
        <dsp:cNvPr id="0" name=""/>
        <dsp:cNvSpPr/>
      </dsp:nvSpPr>
      <dsp:spPr>
        <a:xfrm>
          <a:off x="3010692" y="651"/>
          <a:ext cx="2102561" cy="12615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Scholarships</a:t>
          </a:r>
        </a:p>
      </dsp:txBody>
      <dsp:txXfrm>
        <a:off x="3010692" y="651"/>
        <a:ext cx="2102561" cy="1261536"/>
      </dsp:txXfrm>
    </dsp:sp>
    <dsp:sp modelId="{43C4CBE5-BBEC-4C5F-8037-7036549C5655}">
      <dsp:nvSpPr>
        <dsp:cNvPr id="0" name=""/>
        <dsp:cNvSpPr/>
      </dsp:nvSpPr>
      <dsp:spPr>
        <a:xfrm>
          <a:off x="697874" y="1472444"/>
          <a:ext cx="2102561" cy="126153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Mentoring </a:t>
          </a:r>
          <a:r>
            <a:rPr lang="en-US" sz="1800" kern="1200" dirty="0">
              <a:latin typeface="Aptos Display" panose="020F0302020204030204"/>
            </a:rPr>
            <a:t>Relationships</a:t>
          </a:r>
          <a:endParaRPr lang="en-US" sz="1800" kern="1200" dirty="0"/>
        </a:p>
      </dsp:txBody>
      <dsp:txXfrm>
        <a:off x="697874" y="1472444"/>
        <a:ext cx="2102561" cy="1261536"/>
      </dsp:txXfrm>
    </dsp:sp>
    <dsp:sp modelId="{D14CD471-636B-416C-96BE-563D4FB93B0A}">
      <dsp:nvSpPr>
        <dsp:cNvPr id="0" name=""/>
        <dsp:cNvSpPr/>
      </dsp:nvSpPr>
      <dsp:spPr>
        <a:xfrm>
          <a:off x="3010692" y="1472444"/>
          <a:ext cx="2102561" cy="1261536"/>
        </a:xfrm>
        <a:prstGeom prst="rect">
          <a:avLst/>
        </a:prstGeom>
        <a:solidFill>
          <a:schemeClr val="bg2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Sponsorship of 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Academic Programs</a:t>
          </a:r>
        </a:p>
      </dsp:txBody>
      <dsp:txXfrm>
        <a:off x="3010692" y="1472444"/>
        <a:ext cx="2102561" cy="1261536"/>
      </dsp:txXfrm>
    </dsp:sp>
    <dsp:sp modelId="{643BA13C-EC85-4018-9D32-65E21579936C}">
      <dsp:nvSpPr>
        <dsp:cNvPr id="0" name=""/>
        <dsp:cNvSpPr/>
      </dsp:nvSpPr>
      <dsp:spPr>
        <a:xfrm>
          <a:off x="697874" y="2944237"/>
          <a:ext cx="2102561" cy="12615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Parental </a:t>
          </a:r>
          <a:r>
            <a:rPr lang="en-US" sz="1800" kern="1200" dirty="0">
              <a:latin typeface="Aptos Display" panose="020F0302020204030204"/>
            </a:rPr>
            <a:t>Support</a:t>
          </a:r>
          <a:endParaRPr lang="en-US" sz="1800" kern="1200" dirty="0"/>
        </a:p>
      </dsp:txBody>
      <dsp:txXfrm>
        <a:off x="697874" y="2944237"/>
        <a:ext cx="2102561" cy="1261536"/>
      </dsp:txXfrm>
    </dsp:sp>
    <dsp:sp modelId="{B4C40B4B-282F-49E8-BC45-7B13C10D2B55}">
      <dsp:nvSpPr>
        <dsp:cNvPr id="0" name=""/>
        <dsp:cNvSpPr/>
      </dsp:nvSpPr>
      <dsp:spPr>
        <a:xfrm>
          <a:off x="3010692" y="2944237"/>
          <a:ext cx="2102561" cy="12615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Grant </a:t>
          </a:r>
          <a:r>
            <a:rPr lang="en-US" sz="1800" kern="1200" dirty="0">
              <a:latin typeface="Aptos Display" panose="020F0302020204030204"/>
            </a:rPr>
            <a:t>Funding</a:t>
          </a:r>
          <a:endParaRPr lang="en-US" sz="1800" kern="1200" dirty="0"/>
        </a:p>
      </dsp:txBody>
      <dsp:txXfrm>
        <a:off x="3010692" y="2944237"/>
        <a:ext cx="2102561" cy="1261536"/>
      </dsp:txXfrm>
    </dsp:sp>
    <dsp:sp modelId="{A0E6F022-AA10-44B7-A2B7-4E837E5B2951}">
      <dsp:nvSpPr>
        <dsp:cNvPr id="0" name=""/>
        <dsp:cNvSpPr/>
      </dsp:nvSpPr>
      <dsp:spPr>
        <a:xfrm>
          <a:off x="1854283" y="4416030"/>
          <a:ext cx="2102561" cy="1261536"/>
        </a:xfrm>
        <a:prstGeom prst="rect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Daycare 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/>
            <a:t>resources</a:t>
          </a:r>
        </a:p>
      </dsp:txBody>
      <dsp:txXfrm>
        <a:off x="1854283" y="4416030"/>
        <a:ext cx="2102561" cy="1261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6829419-7969-43CA-AB0D-12352661BE96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E9CD44-AF28-4C93-894C-1417D8C55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8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943" indent="-177943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03030"/>
                </a:solidFill>
                <a:latin typeface="Lato"/>
                <a:ea typeface="Lato"/>
                <a:cs typeface="Lato"/>
              </a:rPr>
              <a:t>During our 54 Year History, we have grown from a associate degree granting Jr. College... that served as a "feeder" for other </a:t>
            </a:r>
            <a:r>
              <a:rPr lang="en-US" err="1">
                <a:solidFill>
                  <a:srgbClr val="303030"/>
                </a:solidFill>
                <a:latin typeface="Lato"/>
                <a:ea typeface="Lato"/>
                <a:cs typeface="Lato"/>
              </a:rPr>
              <a:t>instutitions</a:t>
            </a:r>
            <a:r>
              <a:rPr lang="en-US">
                <a:solidFill>
                  <a:srgbClr val="303030"/>
                </a:solidFill>
                <a:latin typeface="Lato"/>
                <a:ea typeface="Lato"/>
                <a:cs typeface="Lato"/>
              </a:rPr>
              <a:t> ...to now we are a destination institution for many.</a:t>
            </a:r>
          </a:p>
          <a:p>
            <a:pPr marL="177943" indent="-177943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03030"/>
                </a:solidFill>
                <a:effectLst/>
                <a:latin typeface="Lato"/>
                <a:ea typeface="Lato"/>
                <a:cs typeface="Lato"/>
              </a:rPr>
              <a:t>September 1969: Clayton Junior College opens as a two-year college offering associate’s degrees, with an inaugural class of 942 students.</a:t>
            </a:r>
            <a:endParaRPr lang="en-US">
              <a:latin typeface="Lato"/>
              <a:ea typeface="Lato"/>
              <a:cs typeface="Lato"/>
            </a:endParaRPr>
          </a:p>
          <a:p>
            <a:pPr marL="178027" indent="-178027" defTabSz="949478">
              <a:buFont typeface="Arial" panose="020B0604020202020204" pitchFamily="34" charset="0"/>
              <a:buChar char="•"/>
              <a:defRPr/>
            </a:pPr>
            <a:r>
              <a:rPr lang="en-US" b="0" i="0">
                <a:solidFill>
                  <a:srgbClr val="303030"/>
                </a:solidFill>
                <a:effectLst/>
                <a:latin typeface="inherit"/>
              </a:rPr>
              <a:t>February 1986: Board of Regents authorizes the college to become a four-year university, offering both associate’s and bachelor’s degrees, effective July 1, 1986.</a:t>
            </a:r>
          </a:p>
          <a:p>
            <a:pPr marL="178027" indent="-178027" defTabSz="949478">
              <a:buFont typeface="Arial" panose="020B0604020202020204" pitchFamily="34" charset="0"/>
              <a:buChar char="•"/>
              <a:defRPr/>
            </a:pPr>
            <a:r>
              <a:rPr lang="en-US" b="0" i="0">
                <a:solidFill>
                  <a:srgbClr val="303030"/>
                </a:solidFill>
                <a:effectLst/>
                <a:latin typeface="inherit"/>
              </a:rPr>
              <a:t>Note- </a:t>
            </a:r>
            <a:r>
              <a:rPr lang="en-US">
                <a:solidFill>
                  <a:srgbClr val="242724"/>
                </a:solidFill>
                <a:latin typeface="Montserrat"/>
                <a:cs typeface="Times New Roman"/>
              </a:rPr>
              <a:t>26-Institutions (Research, Comprehensives, State Universities, and State Colleges)</a:t>
            </a:r>
            <a:endParaRPr lang="en-US" b="0" i="0">
              <a:solidFill>
                <a:srgbClr val="303030"/>
              </a:solidFill>
              <a:effectLst/>
              <a:latin typeface="inherit"/>
            </a:endParaRP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November 1990: The college enters intercollegiate athletic competition with the men’s basketball program.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January 23, 1991: Spivey Hall holds its first concert with violinist Itzhak Perlman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November 1996: Board of Regents authorizes change to university status and approves the name Clayton College &amp; State University. Growth in Associates, Bachelors, and Master Degrees</a:t>
            </a:r>
          </a:p>
          <a:p>
            <a:pPr marL="178027" indent="-178027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03030"/>
                </a:solidFill>
                <a:effectLst/>
                <a:latin typeface="Lato" panose="020F0502020204030203" pitchFamily="34" charset="0"/>
              </a:rPr>
              <a:t>May 2005: Clayton College &amp; State University becomes Clayton State University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Today we are... a 214 Acre Campus located a few short miles south of Atlanta Hartsfield-Jackson International Airport in Morrow, GA (Southern Crescent)</a:t>
            </a:r>
          </a:p>
          <a:p>
            <a:pPr marL="477534" lvl="1" indent="-291179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Park like Setting w/7-lakes</a:t>
            </a:r>
          </a:p>
          <a:p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4739">
              <a:defRPr/>
            </a:pPr>
            <a:fld id="{439AE204-F704-477A-AD0D-D359F0C9CBF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4739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2687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is what we believe in....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We need to be nimble (as we have been in the past)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Partnerships will be the key to the success of our students, this community, and our institution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Excellence is an expectation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Integrity is an value that we will not compromise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And we want to focus on people… our students, our faculty, and our staff!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1CD5C-00FB-4472-8F93-F76EDF1D37C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16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Need a good graphic here… my narrative is….</a:t>
            </a:r>
          </a:p>
          <a:p>
            <a:endParaRPr lang="en-US"/>
          </a:p>
          <a:p>
            <a:r>
              <a:rPr lang="en-US"/>
              <a:t>Since I have identified, what we do, who we are, where we are going, and what we believe in…. Our Strategic Plan will guide…</a:t>
            </a:r>
          </a:p>
          <a:p>
            <a:r>
              <a:rPr lang="en-US"/>
              <a:t>HOW WE GET THERE…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1CD5C-00FB-4472-8F93-F76EDF1D37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49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this is the plan…. Our plan is like a house!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/>
              <a:t>The foundation is on the bottom… if we don’t take care of these… The items above may not be stable…</a:t>
            </a:r>
          </a:p>
          <a:p>
            <a:endParaRPr lang="en-US"/>
          </a:p>
          <a:p>
            <a:r>
              <a:rPr lang="en-US"/>
              <a:t>I will describe the chart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5">
              <a:defRPr/>
            </a:pPr>
            <a:fld id="{1AA6FF21-C933-034E-8A18-3B504A3A00D6}" type="slidenum">
              <a:rPr lang="en-US" sz="1300">
                <a:solidFill>
                  <a:prstClr val="black"/>
                </a:solidFill>
                <a:latin typeface="Montserrat" pitchFamily="2" charset="77"/>
              </a:rPr>
              <a:pPr defTabSz="465815">
                <a:defRPr/>
              </a:pPr>
              <a:t>14</a:t>
            </a:fld>
            <a:endParaRPr lang="en-US" sz="1300">
              <a:solidFill>
                <a:prstClr val="black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2218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“Fit in” Slide. Where we will need a graphic and examples…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1CD5C-00FB-4472-8F93-F76EDF1D37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8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>
                <a:latin typeface="Montserrat"/>
              </a:rPr>
              <a:t>Lets talk about this page…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9CD44-AF28-4C93-894C-1417D8C55D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2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Include the save the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9CD44-AF28-4C93-894C-1417D8C55D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>
              <a:buChar char="•"/>
            </a:pPr>
            <a:endParaRPr lang="en-US" sz="1800">
              <a:solidFill>
                <a:srgbClr val="242724"/>
              </a:solidFill>
              <a:latin typeface="Montserrat"/>
              <a:cs typeface="Times New Roman"/>
            </a:endParaRPr>
          </a:p>
          <a:p>
            <a:pPr marL="291179" indent="-291179"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Minority Serving Institution with a Large Non-Traditional Student Body</a:t>
            </a:r>
          </a:p>
          <a:p>
            <a:pPr marL="477534" lvl="1" indent="-291179"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Average Student Age is 26</a:t>
            </a:r>
          </a:p>
          <a:p>
            <a:pPr marL="477534" lvl="1" indent="-291179"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Student Adjusted Family Income of $29,020 (2021-22 Financial Aid Year)</a:t>
            </a:r>
          </a:p>
          <a:p>
            <a:pPr marL="291179" indent="-291179"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University Housing – 1,248 Beds (Suite and Apartment Style)</a:t>
            </a:r>
          </a:p>
          <a:p>
            <a:pPr marL="291179" indent="-291179"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Division II Athletics (Peach Belt Conference)</a:t>
            </a:r>
          </a:p>
          <a:p>
            <a:pPr marL="291179" indent="-291179">
              <a:buChar char="•"/>
            </a:pPr>
            <a:r>
              <a:rPr lang="en-US" sz="1800">
                <a:solidFill>
                  <a:srgbClr val="242724"/>
                </a:solidFill>
                <a:latin typeface="Montserrat"/>
                <a:cs typeface="Times New Roman"/>
              </a:rPr>
              <a:t>Ranked #38 in Top Performers on Social Mobility by U.S. News &amp; World Report in 2023</a:t>
            </a:r>
            <a:endParaRPr lang="en-US" b="0" i="0">
              <a:solidFill>
                <a:srgbClr val="303030"/>
              </a:solidFill>
              <a:effectLst/>
              <a:latin typeface="Lato" panose="020F0502020204030203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his slide would like a picture or something.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E8D4C-654F-4342-92A0-E2914D77D6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88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remaining slides will be focused on our Strategic Plan... Titled "Transforming Today for Tomorrow"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91A1CD5C-00FB-4472-8F93-F76EDF1D37C0}" type="slidenum">
              <a:rPr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9482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r>
              <a:rPr lang="en-US">
                <a:cs typeface="Calibri"/>
              </a:rPr>
              <a:t>The next 2 slides I will briefly acknowledge the process and who was involved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9CD44-AF28-4C93-894C-1417D8C55D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179" indent="-291179">
              <a:buAutoNum type="arabicPeriod"/>
            </a:pPr>
            <a:r>
              <a:rPr lang="en-US">
                <a:cs typeface="Calibri"/>
              </a:rPr>
              <a:t>Our timeline included 10 months of rigorous work ….there was 5 phases of the process.</a:t>
            </a:r>
            <a:endParaRPr lang="en-US"/>
          </a:p>
          <a:p>
            <a:pPr marL="757066" lvl="1" indent="-291179">
              <a:buFont typeface="Courier New"/>
              <a:buChar char="o"/>
            </a:pPr>
            <a:r>
              <a:rPr lang="en-US">
                <a:cs typeface="Calibri"/>
              </a:rPr>
              <a:t>Pre-planning Phase- Development of a Steering Committee</a:t>
            </a:r>
          </a:p>
          <a:p>
            <a:pPr marL="757066" lvl="1" indent="-291179">
              <a:buFont typeface="Courier New"/>
              <a:buChar char="o"/>
            </a:pPr>
            <a:r>
              <a:rPr lang="en-US">
                <a:cs typeface="Calibri"/>
              </a:rPr>
              <a:t>Phase of Building a shared understanding- We needed to understand who we were and who the community perceived us to be.</a:t>
            </a:r>
          </a:p>
          <a:p>
            <a:pPr marL="757066" lvl="1" indent="-291179">
              <a:buFont typeface="Courier New"/>
              <a:buChar char="o"/>
            </a:pPr>
            <a:r>
              <a:rPr lang="en-US">
                <a:cs typeface="Calibri"/>
              </a:rPr>
              <a:t>There was a prioritization phase where we looked at options moving forward</a:t>
            </a:r>
          </a:p>
          <a:p>
            <a:pPr marL="757066" lvl="1" indent="-291179">
              <a:buFont typeface="Courier New"/>
              <a:buChar char="o"/>
            </a:pPr>
            <a:r>
              <a:rPr lang="en-US">
                <a:cs typeface="Calibri"/>
              </a:rPr>
              <a:t>We had to draft the plan</a:t>
            </a:r>
          </a:p>
          <a:p>
            <a:pPr marL="757066" lvl="1" indent="-291179">
              <a:buFont typeface="Courier New"/>
              <a:buChar char="o"/>
            </a:pPr>
            <a:r>
              <a:rPr lang="en-US">
                <a:cs typeface="Calibri"/>
              </a:rPr>
              <a:t>And ….finally it was the finalization and execution of the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1CD5C-00FB-4472-8F93-F76EDF1D37C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32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Through out this process we involved several constituent groups-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Steering Committee Focus Groups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Faculty Staff Workshops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Student Focus Groups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Alumni Focus Groups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External Stakeholders (Business and Industry Executives, School District </a:t>
            </a:r>
            <a:r>
              <a:rPr lang="en-US" err="1">
                <a:cs typeface="Calibri"/>
              </a:rPr>
              <a:t>Superintendants</a:t>
            </a:r>
            <a:r>
              <a:rPr lang="en-US">
                <a:cs typeface="Calibri"/>
              </a:rPr>
              <a:t>, USG BOR, Alumni, and our current </a:t>
            </a:r>
            <a:r>
              <a:rPr lang="en-US" err="1">
                <a:cs typeface="Calibri"/>
              </a:rPr>
              <a:t>Foudation</a:t>
            </a:r>
            <a:r>
              <a:rPr lang="en-US">
                <a:cs typeface="Calibri"/>
              </a:rPr>
              <a:t> Board members)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1CD5C-00FB-4472-8F93-F76EDF1D37C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4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During the next series of slides I want to provide some clarity and DECLARE…based on the Strategic Planning Process</a:t>
            </a:r>
          </a:p>
          <a:p>
            <a:pPr marL="232943" indent="-232943">
              <a:buFont typeface="+mj-lt"/>
              <a:buAutoNum type="arabicPeriod"/>
            </a:pPr>
            <a:r>
              <a:rPr lang="en-US"/>
              <a:t>What we do- (Mission)</a:t>
            </a:r>
          </a:p>
          <a:p>
            <a:pPr marL="232943" indent="-232943">
              <a:buFont typeface="+mj-lt"/>
              <a:buAutoNum type="arabicPeriod"/>
            </a:pPr>
            <a:r>
              <a:rPr lang="en-US"/>
              <a:t>Identify Where we are going for the next 3 years or so (VISION)</a:t>
            </a:r>
          </a:p>
          <a:p>
            <a:pPr marL="232943" indent="-232943">
              <a:buFont typeface="+mj-lt"/>
              <a:buAutoNum type="arabicPeriod"/>
            </a:pPr>
            <a:r>
              <a:rPr lang="en-US"/>
              <a:t>Identify What we believe in (Our Values)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1CD5C-00FB-4472-8F93-F76EDF1D37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60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Our mission describes what we do everyday! This is our primary business.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A1CD5C-00FB-4472-8F93-F76EDF1D37C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0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Our vision for the next 3 years is to have an impact on-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The state of GA (particularly the South Metro Area) and beyond… while this is our home and market, we want to extend a bit as well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And we will focus on providing access to opportunities for the social mobility we are discussing through quality programs so that we may</a:t>
            </a:r>
          </a:p>
          <a:p>
            <a:pPr marL="232943" indent="-232943">
              <a:buAutoNum type="arabicPeriod"/>
            </a:pPr>
            <a:r>
              <a:rPr lang="en-US">
                <a:cs typeface="Calibri"/>
              </a:rPr>
              <a:t>Provide a workforce for the business/industry/healthcare/education …but we want to transform our students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15">
              <a:defRPr/>
            </a:pPr>
            <a:fld id="{1AA6FF21-C933-034E-8A18-3B504A3A00D6}" type="slidenum">
              <a:rPr lang="en-US" sz="1300">
                <a:solidFill>
                  <a:prstClr val="black"/>
                </a:solidFill>
                <a:latin typeface="Montserrat" pitchFamily="2" charset="77"/>
              </a:rPr>
              <a:pPr defTabSz="465815">
                <a:defRPr/>
              </a:pPr>
              <a:t>11</a:t>
            </a:fld>
            <a:endParaRPr lang="en-US" sz="1300">
              <a:solidFill>
                <a:prstClr val="black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669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736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203A-E641-A3F1-654E-6BFB054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AD320-4409-B3DA-EE74-4E2881E4A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4499A-5BB6-B0B8-91C0-D4E4EDE0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13AE5-2050-EFD6-D54B-9EFB28F5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0E9D5-BCA5-0745-6939-3AA59674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4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A4F0-0939-DF8A-6488-C7E14729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6CB1C-CE50-A33A-1987-2333F4A85F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7E36F-2626-71EA-B243-3173B4F1D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02D2B-B5FC-9AD2-4B48-EF764E7A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596EA-122B-6BBC-8D90-7079288A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F3405-B0DE-DB43-B354-6D1A6C4CD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81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F5E4-A2E6-B0EF-1B45-13EA439C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62DC8-BFD1-945F-08B4-11BECB5DD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B7329-55A3-AADF-4355-F5D433514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AEF9F5-2475-2801-2D9E-72C39BC32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3C469-6483-CADE-D95A-BB1E4F00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42650-77A3-FF16-6CCB-9AFAA1CA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DA6273-4E21-64AA-89B3-E241C865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8FFF3-1822-4686-973A-1C0B0CA4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440A5-1FB4-E648-E4FD-6CEF208C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ECDC88-062A-D1E9-622A-A9B20B21F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A4B67A-46BE-DCFB-E6B2-9D1CA0D0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10B83-C372-4146-19EB-69266A4B4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91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BB443-662C-C560-1EBC-9E01E08A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75519-371B-98C9-1EED-1FF9746D5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B7422-D1C0-3492-90C8-F78A33A5C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0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7D71D-F20F-7B2D-6844-D306E970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9D9E5-F066-92B7-1AFD-F5A1BF20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D9292-9FC6-54FC-0E7E-59DD111CB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E4EE8-7CEE-BA9C-76FC-97A164963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4A727-70C2-29F0-3CDA-D0E5DD1C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D7C04-81B8-44B2-4BD4-107DDE63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13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76AB-E58E-5F6A-9661-3B597538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801AD-47ED-2727-0412-0064602EC0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55C70-9D0F-38B4-7834-38968CE15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388-CA99-C672-7B17-5B97D1CC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8BAA5-7803-D024-B678-DB79E4933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91FAC-9556-1AF7-5446-3CE213DF8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66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B905F-D8AF-F121-3D19-01E96474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FD0EC-33E7-7345-DADF-467E05A54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2BB17-1E4E-3856-7A34-0757AB4A4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ECBEA-D3D5-46E1-FA86-54C5CEFD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3491C-4D4A-95CA-8EBA-CA6161AE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1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42C29B-6BF1-B526-2F95-831812524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FE6DE-D1E6-92ED-0648-3954249B4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63836-3853-1262-99C8-18C7B939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4E7E3-2670-65B6-2A8E-7EB4D31C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58052-59B1-934E-AD6C-F5298E03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99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E">
            <a:extLst>
              <a:ext uri="{FF2B5EF4-FFF2-40B4-BE49-F238E27FC236}">
                <a16:creationId xmlns:a16="http://schemas.microsoft.com/office/drawing/2014/main" id="{D8E8F78D-0A7D-F540-938E-90B4F5C0EE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09792"/>
            <a:ext cx="3048000" cy="36576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274320" rIns="27432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>
              <a:defRPr lang="en-US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Section Title Goes Here</a:t>
            </a:r>
          </a:p>
        </p:txBody>
      </p:sp>
      <p:sp>
        <p:nvSpPr>
          <p:cNvPr id="7" name="Object D">
            <a:extLst>
              <a:ext uri="{FF2B5EF4-FFF2-40B4-BE49-F238E27FC236}">
                <a16:creationId xmlns:a16="http://schemas.microsoft.com/office/drawing/2014/main" id="{0E02BE79-1937-0442-B58E-0956BCBA5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1"/>
            <a:ext cx="3042355" cy="22097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0" rIns="274320" bIns="18288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>
              <a:defRPr lang="en-US" sz="5333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1</a:t>
            </a:r>
          </a:p>
        </p:txBody>
      </p:sp>
      <p:cxnSp>
        <p:nvCxnSpPr>
          <p:cNvPr id="8" name="Object G">
            <a:extLst>
              <a:ext uri="{FF2B5EF4-FFF2-40B4-BE49-F238E27FC236}">
                <a16:creationId xmlns:a16="http://schemas.microsoft.com/office/drawing/2014/main" id="{3F99C4F8-CBB5-2D43-8334-E63FE8BE5522}"/>
              </a:ext>
            </a:extLst>
          </p:cNvPr>
          <p:cNvCxnSpPr/>
          <p:nvPr userDrawn="1"/>
        </p:nvCxnSpPr>
        <p:spPr>
          <a:xfrm>
            <a:off x="609600" y="2221832"/>
            <a:ext cx="1219200" cy="0"/>
          </a:xfrm>
          <a:prstGeom prst="line">
            <a:avLst/>
          </a:prstGeom>
          <a:ln w="254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F">
            <a:extLst>
              <a:ext uri="{FF2B5EF4-FFF2-40B4-BE49-F238E27FC236}">
                <a16:creationId xmlns:a16="http://schemas.microsoft.com/office/drawing/2014/main" id="{EE5C4E75-1D5D-F249-87A3-18DA7E8E97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48000" y="0"/>
            <a:ext cx="9144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 bIns="0" anchor="ctr" anchorCtr="0"/>
          <a:lstStyle>
            <a:lvl1pPr marL="0" indent="0" algn="ctr">
              <a:buNone/>
              <a:defRPr b="0" i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insert new image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6D9ADB94-8607-B741-BBFC-0A4E6EACD818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2023 Huron Consulting Group Inc. and affiliates.</a:t>
            </a:r>
          </a:p>
        </p:txBody>
      </p:sp>
    </p:spTree>
    <p:extLst>
      <p:ext uri="{BB962C8B-B14F-4D97-AF65-F5344CB8AC3E}">
        <p14:creationId xmlns:p14="http://schemas.microsoft.com/office/powerpoint/2010/main" val="36378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0CC1-726A-6E1E-3EA8-2A918CC75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2827D-2F29-AAC4-AC4F-062BDF483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C1225-9253-68A4-A05A-14EF295D8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B9D03-7C8E-D1AD-29D9-CA3E9879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43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00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12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73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2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56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52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44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58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5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DD27-95E4-9493-AAA6-BBF63F66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1C21C-7729-AD26-E783-1BC348B0D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47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D5444-6FDD-3C5A-6C61-125A701D1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FB01B-2B4E-1E50-183A-6A0209C2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339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5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35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42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02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1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56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751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92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40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8FB2D-002D-1EB3-7897-674E7456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C178F-0B5A-C79C-1D8A-FF90DC440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347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645C4-D0E5-1879-133B-3C3F5B769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347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CDA8E-0DD4-5FEA-5A7D-DC5174A71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5ADC1-AB8E-576F-4D75-23C7853C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88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83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97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45431"/>
            <a:ext cx="10972800" cy="877824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Agenda Option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10972800" cy="3657600"/>
          </a:xfrm>
        </p:spPr>
        <p:txBody>
          <a:bodyPr numCol="2" spcCol="365760">
            <a:normAutofit/>
          </a:bodyPr>
          <a:lstStyle>
            <a:lvl1pPr marL="463284" marR="0" indent="-463284" algn="l" defTabSz="609585" rtl="0" eaLnBrk="1" fontAlgn="auto" latinLnBrk="0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lang="en-US" sz="3200" b="0" i="0" smtClean="0">
                <a:effectLst/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◦"/>
              <a:tabLst/>
              <a:defRPr/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–"/>
              <a:tabLst/>
              <a:defRPr/>
            </a:lvl3pPr>
            <a:lvl4pPr marL="990575" indent="-259074">
              <a:buFont typeface="Arial"/>
              <a:buChar char="⁃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0"/>
            <a:r>
              <a:rPr lang="en-US"/>
              <a:t>Agenda Item 2</a:t>
            </a:r>
          </a:p>
          <a:p>
            <a:pPr lvl="0"/>
            <a:r>
              <a:rPr lang="en-US"/>
              <a:t>Agenda Item 3</a:t>
            </a:r>
          </a:p>
          <a:p>
            <a:pPr lvl="0"/>
            <a:r>
              <a:rPr lang="en-US"/>
              <a:t>Agenda Item 4</a:t>
            </a:r>
          </a:p>
          <a:p>
            <a:pPr lvl="0"/>
            <a:r>
              <a:rPr lang="en-US"/>
              <a:t>Agenda Item 5</a:t>
            </a:r>
          </a:p>
          <a:p>
            <a:pPr lvl="0"/>
            <a:r>
              <a:rPr lang="en-US"/>
              <a:t>Agenda Item 6</a:t>
            </a:r>
          </a:p>
          <a:p>
            <a:pPr lvl="0"/>
            <a:r>
              <a:rPr lang="en-US"/>
              <a:t>Agenda Item 7</a:t>
            </a:r>
          </a:p>
          <a:p>
            <a:pPr lvl="0"/>
            <a:r>
              <a:rPr lang="en-US"/>
              <a:t>Agenda Item 8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7BBC916-A295-A34D-8EDB-412531F44F1F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6464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9EBCEB-1DF7-FAE1-0969-7DB0001C46F0}"/>
              </a:ext>
            </a:extLst>
          </p:cNvPr>
          <p:cNvCxnSpPr>
            <a:cxnSpLocks/>
          </p:cNvCxnSpPr>
          <p:nvPr userDrawn="1"/>
        </p:nvCxnSpPr>
        <p:spPr>
          <a:xfrm>
            <a:off x="609600" y="492815"/>
            <a:ext cx="10972800" cy="0"/>
          </a:xfrm>
          <a:prstGeom prst="line">
            <a:avLst/>
          </a:prstGeom>
          <a:noFill/>
          <a:ln w="3175" cap="flat" cmpd="sng" algn="ctr">
            <a:solidFill>
              <a:schemeClr val="bg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18394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3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725B6C17-23FC-404A-9860-42D139F32D92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529163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8128000" cy="3860800"/>
          </a:xfrm>
        </p:spPr>
        <p:txBody>
          <a:bodyPr numCol="1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lang="en-US" sz="1467" b="0" i="0" smtClean="0">
                <a:effectLst/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Montserrat" panose="00000500000000000000" pitchFamily="2" charset="0"/>
              <a:buChar char="•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donec</a:t>
            </a:r>
            <a:r>
              <a:rPr lang="en-US"/>
              <a:t>.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 </a:t>
            </a:r>
          </a:p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vitae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lacinia </a:t>
            </a:r>
            <a:r>
              <a:rPr lang="en-US" err="1"/>
              <a:t>quis</a:t>
            </a:r>
            <a:r>
              <a:rPr lang="en-US"/>
              <a:t> vel. </a:t>
            </a:r>
          </a:p>
          <a:p>
            <a:pPr lvl="0"/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vitae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2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3"/>
            <a:r>
              <a:rPr lang="en-US" err="1"/>
              <a:t>Asdfasdf</a:t>
            </a:r>
            <a:endParaRPr lang="en-US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7BBC916-A295-A34D-8EDB-412531F44F1F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230188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3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725B6C17-23FC-404A-9860-42D139F32D92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4F8FF2-83D6-76B7-0CB0-043DB706DD4C}"/>
              </a:ext>
            </a:extLst>
          </p:cNvPr>
          <p:cNvCxnSpPr>
            <a:cxnSpLocks/>
          </p:cNvCxnSpPr>
          <p:nvPr userDrawn="1"/>
        </p:nvCxnSpPr>
        <p:spPr>
          <a:xfrm>
            <a:off x="609600" y="492815"/>
            <a:ext cx="10972800" cy="0"/>
          </a:xfrm>
          <a:prstGeom prst="line">
            <a:avLst/>
          </a:prstGeom>
          <a:noFill/>
          <a:ln w="3175" cap="flat" cmpd="sng" algn="ctr">
            <a:solidFill>
              <a:schemeClr val="bg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825732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45431"/>
            <a:ext cx="10972800" cy="877824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Agenda Option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10972800" cy="3657600"/>
          </a:xfrm>
        </p:spPr>
        <p:txBody>
          <a:bodyPr numCol="2" spcCol="365760">
            <a:normAutofit/>
          </a:bodyPr>
          <a:lstStyle>
            <a:lvl1pPr marL="463284" marR="0" indent="-463284" algn="l" defTabSz="609585" rtl="0" eaLnBrk="1" fontAlgn="auto" latinLnBrk="0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lang="en-US" sz="3200" b="0" i="0" smtClean="0">
                <a:effectLst/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◦"/>
              <a:tabLst/>
              <a:defRPr/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–"/>
              <a:tabLst/>
              <a:defRPr/>
            </a:lvl3pPr>
            <a:lvl4pPr marL="990575" indent="-259074">
              <a:buFont typeface="Arial"/>
              <a:buChar char="⁃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0"/>
            <a:r>
              <a:rPr lang="en-US"/>
              <a:t>Agenda Item 2</a:t>
            </a:r>
          </a:p>
          <a:p>
            <a:pPr lvl="0"/>
            <a:r>
              <a:rPr lang="en-US"/>
              <a:t>Agenda Item 3</a:t>
            </a:r>
          </a:p>
          <a:p>
            <a:pPr lvl="0"/>
            <a:r>
              <a:rPr lang="en-US"/>
              <a:t>Agenda Item 4</a:t>
            </a:r>
          </a:p>
          <a:p>
            <a:pPr lvl="0"/>
            <a:r>
              <a:rPr lang="en-US"/>
              <a:t>Agenda Item 5</a:t>
            </a:r>
          </a:p>
          <a:p>
            <a:pPr lvl="0"/>
            <a:r>
              <a:rPr lang="en-US"/>
              <a:t>Agenda Item 6</a:t>
            </a:r>
          </a:p>
          <a:p>
            <a:pPr lvl="0"/>
            <a:r>
              <a:rPr lang="en-US"/>
              <a:t>Agenda Item 7</a:t>
            </a:r>
          </a:p>
          <a:p>
            <a:pPr lvl="0"/>
            <a:r>
              <a:rPr lang="en-US"/>
              <a:t>Agenda Item 8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7BBC916-A295-A34D-8EDB-412531F44F1F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6464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9EBCEB-1DF7-FAE1-0969-7DB0001C46F0}"/>
              </a:ext>
            </a:extLst>
          </p:cNvPr>
          <p:cNvCxnSpPr>
            <a:cxnSpLocks/>
          </p:cNvCxnSpPr>
          <p:nvPr userDrawn="1"/>
        </p:nvCxnSpPr>
        <p:spPr>
          <a:xfrm>
            <a:off x="609600" y="492815"/>
            <a:ext cx="10972800" cy="0"/>
          </a:xfrm>
          <a:prstGeom prst="line">
            <a:avLst/>
          </a:prstGeom>
          <a:noFill/>
          <a:ln w="3175" cap="flat" cmpd="sng" algn="ctr">
            <a:solidFill>
              <a:schemeClr val="bg2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588064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45431"/>
            <a:ext cx="10972800" cy="877824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Agenda Option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10972800" cy="3657600"/>
          </a:xfrm>
        </p:spPr>
        <p:txBody>
          <a:bodyPr numCol="2" spcCol="365760">
            <a:normAutofit/>
          </a:bodyPr>
          <a:lstStyle>
            <a:lvl1pPr marL="463284" marR="0" indent="-463284" algn="l" defTabSz="609585" rtl="0" eaLnBrk="1" fontAlgn="auto" latinLnBrk="0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tx1"/>
              </a:buClr>
              <a:buSzTx/>
              <a:buFont typeface="+mj-lt"/>
              <a:buAutoNum type="arabicPeriod"/>
              <a:tabLst/>
              <a:defRPr lang="en-US" sz="3200" b="0" i="0" smtClean="0">
                <a:effectLst/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◦"/>
              <a:tabLst/>
              <a:defRPr/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Char char="–"/>
              <a:tabLst/>
              <a:defRPr/>
            </a:lvl3pPr>
            <a:lvl4pPr marL="990575" indent="-259074">
              <a:buFont typeface="Arial"/>
              <a:buChar char="⁃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Agenda Item 1</a:t>
            </a:r>
          </a:p>
          <a:p>
            <a:pPr lvl="0"/>
            <a:r>
              <a:rPr lang="en-US"/>
              <a:t>Agenda Item 2</a:t>
            </a:r>
          </a:p>
          <a:p>
            <a:pPr lvl="0"/>
            <a:r>
              <a:rPr lang="en-US"/>
              <a:t>Agenda Item 3</a:t>
            </a:r>
          </a:p>
          <a:p>
            <a:pPr lvl="0"/>
            <a:r>
              <a:rPr lang="en-US"/>
              <a:t>Agenda Item 4</a:t>
            </a:r>
          </a:p>
          <a:p>
            <a:pPr lvl="0"/>
            <a:r>
              <a:rPr lang="en-US"/>
              <a:t>Agenda Item 5</a:t>
            </a:r>
          </a:p>
          <a:p>
            <a:pPr lvl="0"/>
            <a:r>
              <a:rPr lang="en-US"/>
              <a:t>Agenda Item 6</a:t>
            </a:r>
          </a:p>
          <a:p>
            <a:pPr lvl="0"/>
            <a:r>
              <a:rPr lang="en-US"/>
              <a:t>Agenda Item 7</a:t>
            </a:r>
          </a:p>
          <a:p>
            <a:pPr lvl="0"/>
            <a:r>
              <a:rPr lang="en-US"/>
              <a:t>Agenda Item 8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7BBC916-A295-A34D-8EDB-412531F44F1F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6464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880403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CA90A-E0C9-D749-ADDE-8A07912C61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37750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64EC8B4-6FD5-E548-9B83-A55B743A72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658002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1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84AD613-4CE9-B944-BB09-F9951258D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309041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4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3D6EFC0-B627-F14D-B2ED-2FE75D8FFC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3429293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6DD9167-E985-6349-972E-A652C35E6E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2537750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6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8FE857B-59D7-2A44-9031-B19104FA7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1658002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5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91C337E-553F-884E-BC04-FFADB6D90B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4309041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8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0AD1EB7E-84C5-844A-9DD9-69F7A7F98F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429293"/>
            <a:ext cx="6086608" cy="869684"/>
          </a:xfrm>
        </p:spPr>
        <p:txBody>
          <a:bodyPr lIns="457200" tIns="91440" rIns="36576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D94628-B648-1341-AFBE-3AF8C8045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Agenda Option 2</a:t>
            </a:r>
          </a:p>
        </p:txBody>
      </p:sp>
    </p:spTree>
    <p:extLst>
      <p:ext uri="{BB962C8B-B14F-4D97-AF65-F5344CB8AC3E}">
        <p14:creationId xmlns:p14="http://schemas.microsoft.com/office/powerpoint/2010/main" val="891176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3" pos="14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or List w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CA90A-E0C9-D749-ADDE-8A07912C61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543731"/>
            <a:ext cx="5477008" cy="869684"/>
          </a:xfrm>
        </p:spPr>
        <p:txBody>
          <a:bodyPr lIns="182880" tIns="91440" rIns="18288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2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64EC8B4-6FD5-E548-9B83-A55B743A72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58002"/>
            <a:ext cx="5477008" cy="869684"/>
          </a:xfrm>
        </p:spPr>
        <p:txBody>
          <a:bodyPr lIns="182880" tIns="91440" rIns="18288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1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84AD613-4CE9-B944-BB09-F9951258D7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315190"/>
            <a:ext cx="5477008" cy="869684"/>
          </a:xfrm>
        </p:spPr>
        <p:txBody>
          <a:bodyPr lIns="182880" tIns="91440" rIns="18288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4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73D6EFC0-B627-F14D-B2ED-2FE75D8FFC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429461"/>
            <a:ext cx="5477008" cy="869684"/>
          </a:xfrm>
        </p:spPr>
        <p:txBody>
          <a:bodyPr lIns="182880" tIns="91440" rIns="18288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3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8FE857B-59D7-2A44-9031-B19104FA7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5200917"/>
            <a:ext cx="5477008" cy="869684"/>
          </a:xfrm>
        </p:spPr>
        <p:txBody>
          <a:bodyPr lIns="182880" tIns="91440" rIns="182880" bIns="91440" anchor="ctr" anchorCtr="0">
            <a:normAutofit/>
          </a:bodyPr>
          <a:lstStyle>
            <a:lvl1pPr>
              <a:defRPr sz="26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Agenda Item 5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D94628-B648-1341-AFBE-3AF8C8045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Agenda Option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6EA98-3D40-3A4C-9A6B-55D7B8B819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658002"/>
            <a:ext cx="5486400" cy="4412599"/>
          </a:xfrm>
          <a:solidFill>
            <a:schemeClr val="accent1">
              <a:lumMod val="75000"/>
            </a:schemeClr>
          </a:solidFill>
        </p:spPr>
        <p:txBody>
          <a:bodyPr lIns="182880" tIns="137160" rIns="182880" bIns="137160"/>
          <a:lstStyle>
            <a:lvl1pPr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Descriptive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5917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3" pos="14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9994-AD86-E312-60BA-67311717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308EB-0933-43B2-B374-3430506DE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E642A-A437-A1B1-CB96-6DAECF4B5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671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69032-09CE-819F-BD54-24BCFD23A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A4642-A12D-3644-A73A-BE1B20E37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671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10129-760F-3918-1913-67816324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FD664-010F-6203-C78C-3D85F5EA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43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E">
            <a:extLst>
              <a:ext uri="{FF2B5EF4-FFF2-40B4-BE49-F238E27FC236}">
                <a16:creationId xmlns:a16="http://schemas.microsoft.com/office/drawing/2014/main" id="{D8E8F78D-0A7D-F540-938E-90B4F5C0EE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209792"/>
            <a:ext cx="3048000" cy="36576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274320" rIns="27432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>
              <a:defRPr lang="en-US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Section Title Goes Here</a:t>
            </a:r>
          </a:p>
        </p:txBody>
      </p:sp>
      <p:sp>
        <p:nvSpPr>
          <p:cNvPr id="7" name="Object D">
            <a:extLst>
              <a:ext uri="{FF2B5EF4-FFF2-40B4-BE49-F238E27FC236}">
                <a16:creationId xmlns:a16="http://schemas.microsoft.com/office/drawing/2014/main" id="{0E02BE79-1937-0442-B58E-0956BCBA5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1"/>
            <a:ext cx="3042355" cy="22097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0" rIns="274320" bIns="18288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>
              <a:defRPr lang="en-US" sz="5333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1</a:t>
            </a:r>
          </a:p>
        </p:txBody>
      </p:sp>
      <p:cxnSp>
        <p:nvCxnSpPr>
          <p:cNvPr id="8" name="Object G">
            <a:extLst>
              <a:ext uri="{FF2B5EF4-FFF2-40B4-BE49-F238E27FC236}">
                <a16:creationId xmlns:a16="http://schemas.microsoft.com/office/drawing/2014/main" id="{3F99C4F8-CBB5-2D43-8334-E63FE8BE5522}"/>
              </a:ext>
            </a:extLst>
          </p:cNvPr>
          <p:cNvCxnSpPr/>
          <p:nvPr userDrawn="1"/>
        </p:nvCxnSpPr>
        <p:spPr>
          <a:xfrm>
            <a:off x="609600" y="2221832"/>
            <a:ext cx="1219200" cy="0"/>
          </a:xfrm>
          <a:prstGeom prst="line">
            <a:avLst/>
          </a:prstGeom>
          <a:ln w="254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bject F">
            <a:extLst>
              <a:ext uri="{FF2B5EF4-FFF2-40B4-BE49-F238E27FC236}">
                <a16:creationId xmlns:a16="http://schemas.microsoft.com/office/drawing/2014/main" id="{EE5C4E75-1D5D-F249-87A3-18DA7E8E97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48000" y="0"/>
            <a:ext cx="9144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 bIns="0" anchor="ctr" anchorCtr="0"/>
          <a:lstStyle>
            <a:lvl1pPr marL="0" indent="0" algn="ctr">
              <a:buNone/>
              <a:defRPr b="0" i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insert new image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6D9ADB94-8607-B741-BBFC-0A4E6EACD818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2023 Huron Consulting Group Inc. and affiliates.</a:t>
            </a:r>
          </a:p>
        </p:txBody>
      </p:sp>
    </p:spTree>
    <p:extLst>
      <p:ext uri="{BB962C8B-B14F-4D97-AF65-F5344CB8AC3E}">
        <p14:creationId xmlns:p14="http://schemas.microsoft.com/office/powerpoint/2010/main" val="4243169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diagram&#10;&#10;Description automatically generated">
            <a:extLst>
              <a:ext uri="{FF2B5EF4-FFF2-40B4-BE49-F238E27FC236}">
                <a16:creationId xmlns:a16="http://schemas.microsoft.com/office/drawing/2014/main" id="{D871A462-2884-DE4A-8EF6-7E391051E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H">
            <a:extLst>
              <a:ext uri="{FF2B5EF4-FFF2-40B4-BE49-F238E27FC236}">
                <a16:creationId xmlns:a16="http://schemas.microsoft.com/office/drawing/2014/main" id="{D8E8F78D-0A7D-F540-938E-90B4F5C0EE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6987" y="5767221"/>
            <a:ext cx="2231013" cy="67075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>
              <a:spcBef>
                <a:spcPts val="800"/>
              </a:spcBef>
              <a:spcAft>
                <a:spcPts val="800"/>
              </a:spcAft>
              <a:defRPr lang="en-US" sz="1467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Speaker Name</a:t>
            </a:r>
          </a:p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Speaker Title</a:t>
            </a:r>
          </a:p>
        </p:txBody>
      </p:sp>
      <p:sp>
        <p:nvSpPr>
          <p:cNvPr id="12" name="Object I">
            <a:extLst>
              <a:ext uri="{FF2B5EF4-FFF2-40B4-BE49-F238E27FC236}">
                <a16:creationId xmlns:a16="http://schemas.microsoft.com/office/drawing/2014/main" id="{5B009E00-31A4-3C4C-9886-7B7646AECF8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987" y="2668952"/>
            <a:ext cx="2231012" cy="2941163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b"/>
          </a:blipFill>
        </p:spPr>
        <p:txBody>
          <a:bodyPr anchor="t" anchorCtr="0"/>
          <a:lstStyle>
            <a:lvl1pPr marL="0" indent="0" algn="ctr">
              <a:buNone/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Employee Photo</a:t>
            </a:r>
          </a:p>
        </p:txBody>
      </p:sp>
      <p:sp>
        <p:nvSpPr>
          <p:cNvPr id="20" name="Object J">
            <a:extLst>
              <a:ext uri="{FF2B5EF4-FFF2-40B4-BE49-F238E27FC236}">
                <a16:creationId xmlns:a16="http://schemas.microsoft.com/office/drawing/2014/main" id="{20E5979B-F9EC-3D49-BE6D-6E69C0086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784" y="466475"/>
            <a:ext cx="7304101" cy="1463924"/>
          </a:xfrm>
        </p:spPr>
        <p:txBody>
          <a:bodyPr anchor="b"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>
                <a:solidFill>
                  <a:srgbClr val="00558C"/>
                </a:solidFill>
              </a:rPr>
              <a:t>Topic Title</a:t>
            </a:r>
          </a:p>
        </p:txBody>
      </p:sp>
      <p:sp>
        <p:nvSpPr>
          <p:cNvPr id="21" name="Object K">
            <a:extLst>
              <a:ext uri="{FF2B5EF4-FFF2-40B4-BE49-F238E27FC236}">
                <a16:creationId xmlns:a16="http://schemas.microsoft.com/office/drawing/2014/main" id="{6B6DACE6-B4A3-6646-A297-53CA0085D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5784" y="2060443"/>
            <a:ext cx="7304101" cy="390512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>
                <a:solidFill>
                  <a:srgbClr val="00558C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5273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097A5-729F-7F42-B970-A4BD8F24AE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2540000" ty="0" sx="100000" sy="100000" flip="none" algn="bl"/>
          </a:blipFill>
        </p:spPr>
        <p:txBody>
          <a:bodyPr tIns="109728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2F8DB-2412-5C49-B71D-41512B3A54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838200"/>
            <a:ext cx="4876800" cy="5181600"/>
          </a:xfrm>
        </p:spPr>
        <p:txBody>
          <a:bodyPr anchor="ctr" anchorCtr="0">
            <a:normAutofit/>
          </a:bodyPr>
          <a:lstStyle>
            <a:lvl1pPr>
              <a:lnSpc>
                <a:spcPct val="110000"/>
              </a:lnSpc>
              <a:defRPr lang="en-US" sz="2667" b="0" i="0" smtClean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C62EC9-085C-BE42-9F99-0423940B4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38200"/>
            <a:ext cx="6096000" cy="5181600"/>
          </a:xfrm>
          <a:gradFill>
            <a:gsLst>
              <a:gs pos="70000">
                <a:schemeClr val="bg1">
                  <a:alpha val="76000"/>
                </a:schemeClr>
              </a:gs>
              <a:gs pos="10000">
                <a:schemeClr val="bg1">
                  <a:alpha val="0"/>
                </a:schemeClr>
              </a:gs>
              <a:gs pos="32000">
                <a:schemeClr val="bg1">
                  <a:alpha val="85000"/>
                </a:schemeClr>
              </a:gs>
              <a:gs pos="89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 lIns="457200" anchor="ctr" anchorCtr="0">
            <a:normAutofit/>
          </a:bodyPr>
          <a:lstStyle>
            <a:lvl1pPr>
              <a:defRPr sz="3733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Section Title Option 2 or Emphasis Slide</a:t>
            </a:r>
          </a:p>
        </p:txBody>
      </p:sp>
    </p:spTree>
    <p:extLst>
      <p:ext uri="{BB962C8B-B14F-4D97-AF65-F5344CB8AC3E}">
        <p14:creationId xmlns:p14="http://schemas.microsoft.com/office/powerpoint/2010/main" val="2454612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097A5-729F-7F42-B970-A4BD8F24AE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1270000" ty="0" sx="100000" sy="100000" flip="none" algn="ctr"/>
          </a:blipFill>
        </p:spPr>
        <p:txBody>
          <a:bodyPr tIns="1097280"/>
          <a:lstStyle>
            <a:lvl1pPr marL="0" indent="0" algn="ctr">
              <a:buNone/>
              <a:defRPr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change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2F8DB-2412-5C49-B71D-41512B3A54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838200"/>
            <a:ext cx="4876800" cy="5181600"/>
          </a:xfrm>
        </p:spPr>
        <p:txBody>
          <a:bodyPr anchor="ctr" anchorCtr="0">
            <a:normAutofit/>
          </a:bodyPr>
          <a:lstStyle>
            <a:lvl1pPr>
              <a:lnSpc>
                <a:spcPct val="110000"/>
              </a:lnSpc>
              <a:defRPr lang="en-US" sz="2667" b="0" i="0" smtClean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9042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097A5-729F-7F42-B970-A4BD8F24AE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228600" ty="0" sx="100000" sy="100000" flip="none" algn="ctr"/>
          </a:blipFill>
        </p:spPr>
        <p:txBody>
          <a:bodyPr tIns="0"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2F8DB-2412-5C49-B71D-41512B3A54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838200"/>
            <a:ext cx="4876800" cy="5181600"/>
          </a:xfrm>
        </p:spPr>
        <p:txBody>
          <a:bodyPr anchor="ctr" anchorCtr="0">
            <a:normAutofit/>
          </a:bodyPr>
          <a:lstStyle>
            <a:lvl1pPr>
              <a:lnSpc>
                <a:spcPct val="110000"/>
              </a:lnSpc>
              <a:defRPr lang="en-US" sz="2667" b="0" i="0" smtClean="0">
                <a:solidFill>
                  <a:schemeClr val="bg2">
                    <a:lumMod val="50000"/>
                  </a:schemeClr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7" name="Slide Number Placeholder 16">
            <a:extLst>
              <a:ext uri="{FF2B5EF4-FFF2-40B4-BE49-F238E27FC236}">
                <a16:creationId xmlns:a16="http://schemas.microsoft.com/office/drawing/2014/main" id="{9DBF3C6A-5AD8-FA4B-BB3E-8CB4CAF538B9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2023 Huron Consulting Group Inc. and affiliates.</a:t>
            </a:r>
          </a:p>
        </p:txBody>
      </p:sp>
    </p:spTree>
    <p:extLst>
      <p:ext uri="{BB962C8B-B14F-4D97-AF65-F5344CB8AC3E}">
        <p14:creationId xmlns:p14="http://schemas.microsoft.com/office/powerpoint/2010/main" val="97590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BBB23F-19F0-ED43-9C93-1915F6B7E7E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11628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Montserrat" pitchFamily="2" charset="77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87FC62-5289-4447-BB64-C203DDA6F6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838200"/>
            <a:ext cx="4876800" cy="5181600"/>
          </a:xfrm>
        </p:spPr>
        <p:txBody>
          <a:bodyPr anchor="ctr" anchorCtr="0">
            <a:normAutofit/>
          </a:bodyPr>
          <a:lstStyle>
            <a:lvl1pPr>
              <a:lnSpc>
                <a:spcPct val="110000"/>
              </a:lnSpc>
              <a:defRPr lang="en-US" sz="2667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ACF6AF8-39BF-6644-8CD4-385CA88BDF0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2540000" ty="0" sx="100000" sy="100000" flip="none" algn="bl"/>
          </a:blipFill>
        </p:spPr>
        <p:txBody>
          <a:bodyPr tIns="109728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1459993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BBB23F-19F0-ED43-9C93-1915F6B7E7E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11628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Montserrat" pitchFamily="2" charset="77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54546EB-9140-4342-B9B9-7F566D27B20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317500" ty="0" sx="100000" sy="100000" flip="none" algn="ctr"/>
          </a:blipFill>
        </p:spPr>
        <p:txBody>
          <a:bodyPr tIns="109728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87FC62-5289-4447-BB64-C203DDA6F6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838200"/>
            <a:ext cx="4876800" cy="5181600"/>
          </a:xfrm>
        </p:spPr>
        <p:txBody>
          <a:bodyPr anchor="ctr" anchorCtr="0">
            <a:normAutofit/>
          </a:bodyPr>
          <a:lstStyle>
            <a:lvl1pPr>
              <a:lnSpc>
                <a:spcPct val="110000"/>
              </a:lnSpc>
              <a:defRPr lang="en-US" sz="2667" b="0" i="0" smtClean="0">
                <a:solidFill>
                  <a:schemeClr val="tx1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501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3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">
            <a:extLst>
              <a:ext uri="{FF2B5EF4-FFF2-40B4-BE49-F238E27FC236}">
                <a16:creationId xmlns:a16="http://schemas.microsoft.com/office/drawing/2014/main" id="{725B6C17-23FC-404A-9860-42D139F32D92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6654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10972800" cy="3657600"/>
          </a:xfrm>
        </p:spPr>
        <p:txBody>
          <a:bodyPr numCol="2" spcCol="365760">
            <a:no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en-US" sz="1467" b="0" i="0" smtClean="0">
                <a:effectLst/>
                <a:latin typeface="Montserrat" pitchFamily="2" charset="77"/>
              </a:defRPr>
            </a:lvl1pPr>
            <a:lvl2pPr marL="243834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lvl2pPr>
            <a:lvl3pPr marL="487668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lvl3pPr>
            <a:lvl4pPr marL="990575" indent="-259074">
              <a:buFont typeface="Arial"/>
              <a:buChar char="⁃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Felis </a:t>
            </a:r>
            <a:r>
              <a:rPr lang="en-US" err="1"/>
              <a:t>egetvelitaliquetsagittis</a:t>
            </a:r>
            <a:r>
              <a:rPr lang="en-US"/>
              <a:t> id </a:t>
            </a:r>
            <a:r>
              <a:rPr lang="en-US" err="1"/>
              <a:t>consectetur</a:t>
            </a:r>
            <a:r>
              <a:rPr lang="en-US"/>
              <a:t>. </a:t>
            </a:r>
            <a:r>
              <a:rPr lang="en-US" err="1"/>
              <a:t>Praesenttristique</a:t>
            </a:r>
            <a:r>
              <a:rPr lang="en-US"/>
              <a:t> magna sit </a:t>
            </a:r>
            <a:r>
              <a:rPr lang="en-US" err="1"/>
              <a:t>ametpurus</a:t>
            </a:r>
            <a:r>
              <a:rPr lang="en-US"/>
              <a:t>. Sem et </a:t>
            </a:r>
            <a:r>
              <a:rPr lang="en-US" err="1"/>
              <a:t>tortorconsequat</a:t>
            </a:r>
            <a:r>
              <a:rPr lang="en-US"/>
              <a:t> id porta </a:t>
            </a:r>
            <a:r>
              <a:rPr lang="en-US" err="1"/>
              <a:t>nibhvenenatiscras</a:t>
            </a:r>
            <a:r>
              <a:rPr lang="en-US"/>
              <a:t> sed. Ut </a:t>
            </a:r>
            <a:r>
              <a:rPr lang="en-US" err="1"/>
              <a:t>semviverraaliqueteget</a:t>
            </a:r>
            <a:r>
              <a:rPr lang="en-US"/>
              <a:t> sit </a:t>
            </a:r>
            <a:r>
              <a:rPr lang="en-US" err="1"/>
              <a:t>amettelluscras</a:t>
            </a:r>
            <a:r>
              <a:rPr lang="en-US"/>
              <a:t>. </a:t>
            </a:r>
            <a:r>
              <a:rPr lang="en-US" err="1"/>
              <a:t>Scelerisquefelisimperdietproin</a:t>
            </a:r>
            <a:r>
              <a:rPr lang="en-US"/>
              <a:t> fermentum </a:t>
            </a:r>
            <a:r>
              <a:rPr lang="en-US" err="1"/>
              <a:t>leo</a:t>
            </a:r>
            <a:r>
              <a:rPr lang="en-US"/>
              <a:t> vel </a:t>
            </a:r>
            <a:r>
              <a:rPr lang="en-US" err="1"/>
              <a:t>orci</a:t>
            </a:r>
            <a:r>
              <a:rPr lang="en-US"/>
              <a:t> porta non. </a:t>
            </a:r>
          </a:p>
          <a:p>
            <a:pPr lvl="0"/>
            <a:r>
              <a:rPr lang="en-US" err="1"/>
              <a:t>Ametluctusvenenatislectus</a:t>
            </a:r>
            <a:r>
              <a:rPr lang="en-US"/>
              <a:t> magna </a:t>
            </a:r>
            <a:r>
              <a:rPr lang="en-US" err="1"/>
              <a:t>fringillaurnaporttitorrhoncus</a:t>
            </a:r>
            <a:r>
              <a:rPr lang="en-US"/>
              <a:t>. </a:t>
            </a:r>
            <a:r>
              <a:rPr lang="en-US" err="1"/>
              <a:t>Nisltinciduntegetnullam</a:t>
            </a:r>
            <a:r>
              <a:rPr lang="en-US"/>
              <a:t> non nisi. Integer </a:t>
            </a:r>
            <a:r>
              <a:rPr lang="en-US" err="1"/>
              <a:t>feugiatscelerisquevariusmorbienim</a:t>
            </a:r>
            <a:r>
              <a:rPr lang="en-US"/>
              <a:t>. </a:t>
            </a:r>
            <a:r>
              <a:rPr lang="en-US" err="1"/>
              <a:t>Molestie</a:t>
            </a:r>
            <a:r>
              <a:rPr lang="en-US"/>
              <a:t> at </a:t>
            </a:r>
            <a:r>
              <a:rPr lang="en-US" err="1"/>
              <a:t>elementumeufacilisis</a:t>
            </a:r>
            <a:r>
              <a:rPr lang="en-US"/>
              <a:t> sed </a:t>
            </a:r>
            <a:r>
              <a:rPr lang="en-US" err="1"/>
              <a:t>odiomorbiquis</a:t>
            </a:r>
            <a:r>
              <a:rPr lang="en-US"/>
              <a:t>. </a:t>
            </a:r>
            <a:r>
              <a:rPr lang="en-US" err="1"/>
              <a:t>Volutpatestvelitegestas</a:t>
            </a:r>
            <a:r>
              <a:rPr lang="en-US"/>
              <a:t> dui id </a:t>
            </a:r>
            <a:r>
              <a:rPr lang="en-US" err="1"/>
              <a:t>ornarearcuodiout.Porttitormassa</a:t>
            </a:r>
            <a:r>
              <a:rPr lang="en-US"/>
              <a:t> id </a:t>
            </a:r>
            <a:r>
              <a:rPr lang="en-US" err="1"/>
              <a:t>nequealiquam</a:t>
            </a:r>
            <a:r>
              <a:rPr lang="en-US"/>
              <a:t>. </a:t>
            </a:r>
            <a:r>
              <a:rPr lang="en-US" err="1"/>
              <a:t>Facilisimorbi</a:t>
            </a:r>
            <a:r>
              <a:rPr lang="en-US"/>
              <a:t> tempus </a:t>
            </a:r>
            <a:r>
              <a:rPr lang="en-US" err="1"/>
              <a:t>iaculisurna</a:t>
            </a:r>
            <a:r>
              <a:rPr lang="en-US"/>
              <a:t> id </a:t>
            </a:r>
            <a:r>
              <a:rPr lang="en-US" err="1"/>
              <a:t>volutpatlacuslaoreet</a:t>
            </a:r>
            <a:r>
              <a:rPr lang="en-US"/>
              <a:t> non. At </a:t>
            </a:r>
            <a:r>
              <a:rPr lang="en-US" err="1"/>
              <a:t>elementumeufacilisis</a:t>
            </a:r>
            <a:r>
              <a:rPr lang="en-US"/>
              <a:t> sed </a:t>
            </a:r>
            <a:r>
              <a:rPr lang="en-US" err="1"/>
              <a:t>odiomorbiquis</a:t>
            </a:r>
            <a:r>
              <a:rPr lang="en-US"/>
              <a:t>. Ut </a:t>
            </a:r>
            <a:r>
              <a:rPr lang="en-US" err="1"/>
              <a:t>semviverraaliqueteget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Hendrerit</a:t>
            </a:r>
            <a:r>
              <a:rPr lang="en-US"/>
              <a:t> gravida </a:t>
            </a:r>
            <a:r>
              <a:rPr lang="en-US" err="1"/>
              <a:t>rutrumquisque</a:t>
            </a:r>
            <a:r>
              <a:rPr lang="en-US"/>
              <a:t> non.</a:t>
            </a:r>
          </a:p>
          <a:p>
            <a:pPr lvl="0"/>
            <a:r>
              <a:rPr lang="en-US" err="1"/>
              <a:t>Commodonullafacilisinullamvehicula</a:t>
            </a:r>
            <a:r>
              <a:rPr lang="en-US"/>
              <a:t> ipsum a </a:t>
            </a:r>
            <a:r>
              <a:rPr lang="en-US" err="1"/>
              <a:t>arcu</a:t>
            </a:r>
            <a:r>
              <a:rPr lang="en-US"/>
              <a:t> cursus. </a:t>
            </a:r>
            <a:r>
              <a:rPr lang="en-US" err="1"/>
              <a:t>Lectusarcubibendum</a:t>
            </a:r>
            <a:r>
              <a:rPr lang="en-US"/>
              <a:t> at </a:t>
            </a:r>
            <a:r>
              <a:rPr lang="en-US" err="1"/>
              <a:t>varius</a:t>
            </a:r>
            <a:r>
              <a:rPr lang="en-US"/>
              <a:t> vel pharetra. </a:t>
            </a:r>
          </a:p>
          <a:p>
            <a:pPr lvl="0"/>
            <a:r>
              <a:rPr lang="en-US"/>
              <a:t>Non </a:t>
            </a:r>
            <a:r>
              <a:rPr lang="en-US" err="1"/>
              <a:t>consectetur</a:t>
            </a:r>
            <a:r>
              <a:rPr lang="en-US"/>
              <a:t> a </a:t>
            </a:r>
            <a:r>
              <a:rPr lang="en-US" err="1"/>
              <a:t>eratnam</a:t>
            </a:r>
            <a:r>
              <a:rPr lang="en-US"/>
              <a:t> at </a:t>
            </a:r>
            <a:r>
              <a:rPr lang="en-US" err="1"/>
              <a:t>lectus</a:t>
            </a:r>
            <a:r>
              <a:rPr lang="en-US"/>
              <a:t>. Sit </a:t>
            </a:r>
            <a:r>
              <a:rPr lang="en-US" err="1"/>
              <a:t>ametporttitoreget</a:t>
            </a:r>
            <a:r>
              <a:rPr lang="en-US"/>
              <a:t> dolor. Non </a:t>
            </a:r>
            <a:r>
              <a:rPr lang="en-US" err="1"/>
              <a:t>quamlacussuspendissefaucibus</a:t>
            </a:r>
            <a:r>
              <a:rPr lang="en-US"/>
              <a:t>. </a:t>
            </a:r>
            <a:r>
              <a:rPr lang="en-US" err="1"/>
              <a:t>Enimnec</a:t>
            </a:r>
            <a:r>
              <a:rPr lang="en-US"/>
              <a:t> dui </a:t>
            </a:r>
            <a:r>
              <a:rPr lang="en-US" err="1"/>
              <a:t>nuncmattis</a:t>
            </a:r>
            <a:r>
              <a:rPr lang="en-US"/>
              <a:t>. </a:t>
            </a:r>
            <a:r>
              <a:rPr lang="en-US" err="1"/>
              <a:t>Egestasmaecenas</a:t>
            </a:r>
            <a:r>
              <a:rPr lang="en-US"/>
              <a:t> pharetra convallis </a:t>
            </a:r>
            <a:r>
              <a:rPr lang="en-US" err="1"/>
              <a:t>posueremorbileo</a:t>
            </a:r>
            <a:r>
              <a:rPr lang="en-US"/>
              <a:t>. </a:t>
            </a:r>
            <a:r>
              <a:rPr lang="en-US" err="1"/>
              <a:t>Netus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</a:t>
            </a:r>
            <a:r>
              <a:rPr lang="en-US" err="1"/>
              <a:t>turpisegestas</a:t>
            </a:r>
            <a:r>
              <a:rPr lang="en-US"/>
              <a:t> integer </a:t>
            </a:r>
            <a:r>
              <a:rPr lang="en-US" err="1"/>
              <a:t>egetaliquet</a:t>
            </a:r>
            <a:r>
              <a:rPr lang="en-US"/>
              <a:t>. </a:t>
            </a:r>
            <a:r>
              <a:rPr lang="en-US" err="1"/>
              <a:t>Luctusaccumsantortorposuere</a:t>
            </a:r>
            <a:r>
              <a:rPr lang="en-US"/>
              <a:t> ac </a:t>
            </a:r>
            <a:r>
              <a:rPr lang="en-US" err="1"/>
              <a:t>utconsequat</a:t>
            </a:r>
            <a:r>
              <a:rPr lang="en-US"/>
              <a:t> semper. </a:t>
            </a:r>
            <a:r>
              <a:rPr lang="en-US" err="1"/>
              <a:t>Nec</a:t>
            </a:r>
            <a:r>
              <a:rPr lang="en-US"/>
              <a:t> dui </a:t>
            </a:r>
            <a:r>
              <a:rPr lang="en-US" err="1"/>
              <a:t>nuncmattisenim</a:t>
            </a:r>
            <a:r>
              <a:rPr lang="en-US"/>
              <a:t>. </a:t>
            </a:r>
            <a:r>
              <a:rPr lang="en-US" err="1"/>
              <a:t>Sollicitudinnibh</a:t>
            </a:r>
            <a:r>
              <a:rPr lang="en-US"/>
              <a:t> sit </a:t>
            </a:r>
            <a:r>
              <a:rPr lang="en-US" err="1"/>
              <a:t>ametcommodonulla</a:t>
            </a:r>
            <a:r>
              <a:rPr lang="en-US"/>
              <a:t>.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E8B72FD9-1095-0E4A-AFC8-C4D574B94ED7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038734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ody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8128000" cy="3860800"/>
          </a:xfrm>
        </p:spPr>
        <p:txBody>
          <a:bodyPr numCol="1" spcCol="36576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en-US" sz="1467" b="0" i="0" smtClean="0">
                <a:effectLst/>
                <a:latin typeface="Montserrat" pitchFamily="2" charset="77"/>
              </a:defRPr>
            </a:lvl1pPr>
            <a:lvl2pPr marL="243834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lvl2pPr>
            <a:lvl3pPr marL="487668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/>
            </a:lvl3pPr>
            <a:lvl4pPr marL="990575" indent="-259074">
              <a:buFont typeface="Arial"/>
              <a:buChar char="⁃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Felis </a:t>
            </a:r>
            <a:r>
              <a:rPr lang="en-US" err="1"/>
              <a:t>egetvelitaliquetsagittis</a:t>
            </a:r>
            <a:r>
              <a:rPr lang="en-US"/>
              <a:t> id </a:t>
            </a:r>
            <a:r>
              <a:rPr lang="en-US" err="1"/>
              <a:t>consectetur</a:t>
            </a:r>
            <a:r>
              <a:rPr lang="en-US"/>
              <a:t>. </a:t>
            </a:r>
            <a:r>
              <a:rPr lang="en-US" err="1"/>
              <a:t>Praesenttristique</a:t>
            </a:r>
            <a:r>
              <a:rPr lang="en-US"/>
              <a:t> magna sit </a:t>
            </a:r>
            <a:r>
              <a:rPr lang="en-US" err="1"/>
              <a:t>ametpurus</a:t>
            </a:r>
            <a:r>
              <a:rPr lang="en-US"/>
              <a:t>. Sem et </a:t>
            </a:r>
            <a:r>
              <a:rPr lang="en-US" err="1"/>
              <a:t>tortorconsequat</a:t>
            </a:r>
            <a:r>
              <a:rPr lang="en-US"/>
              <a:t> id porta </a:t>
            </a:r>
            <a:r>
              <a:rPr lang="en-US" err="1"/>
              <a:t>nibhvenenatiscras</a:t>
            </a:r>
            <a:r>
              <a:rPr lang="en-US"/>
              <a:t> sed. Ut </a:t>
            </a:r>
            <a:r>
              <a:rPr lang="en-US" err="1"/>
              <a:t>semviverraaliqueteget</a:t>
            </a:r>
            <a:r>
              <a:rPr lang="en-US"/>
              <a:t> sit </a:t>
            </a:r>
            <a:r>
              <a:rPr lang="en-US" err="1"/>
              <a:t>amettelluscras</a:t>
            </a:r>
            <a:r>
              <a:rPr lang="en-US"/>
              <a:t>. </a:t>
            </a:r>
            <a:r>
              <a:rPr lang="en-US" err="1"/>
              <a:t>Scelerisquefelisimperdietproin</a:t>
            </a:r>
            <a:r>
              <a:rPr lang="en-US"/>
              <a:t> fermentum </a:t>
            </a:r>
            <a:r>
              <a:rPr lang="en-US" err="1"/>
              <a:t>leo</a:t>
            </a:r>
            <a:r>
              <a:rPr lang="en-US"/>
              <a:t> vel </a:t>
            </a:r>
            <a:r>
              <a:rPr lang="en-US" err="1"/>
              <a:t>orci</a:t>
            </a:r>
            <a:r>
              <a:rPr lang="en-US"/>
              <a:t> porta non. </a:t>
            </a:r>
          </a:p>
          <a:p>
            <a:pPr lvl="0"/>
            <a:r>
              <a:rPr lang="en-US" err="1"/>
              <a:t>Ametluctusvenenatislectus</a:t>
            </a:r>
            <a:r>
              <a:rPr lang="en-US"/>
              <a:t> magna </a:t>
            </a:r>
            <a:r>
              <a:rPr lang="en-US" err="1"/>
              <a:t>fringillaurnaporttitorrhoncus</a:t>
            </a:r>
            <a:r>
              <a:rPr lang="en-US"/>
              <a:t>. </a:t>
            </a:r>
            <a:r>
              <a:rPr lang="en-US" err="1"/>
              <a:t>Nisltinciduntegetnullam</a:t>
            </a:r>
            <a:r>
              <a:rPr lang="en-US"/>
              <a:t> non nisi. Integer </a:t>
            </a:r>
            <a:r>
              <a:rPr lang="en-US" err="1"/>
              <a:t>feugiatscelerisquevariusmorbienim</a:t>
            </a:r>
            <a:r>
              <a:rPr lang="en-US"/>
              <a:t>. </a:t>
            </a:r>
            <a:r>
              <a:rPr lang="en-US" err="1"/>
              <a:t>Molestie</a:t>
            </a:r>
            <a:r>
              <a:rPr lang="en-US"/>
              <a:t> at </a:t>
            </a:r>
            <a:r>
              <a:rPr lang="en-US" err="1"/>
              <a:t>elementumeufacilisis</a:t>
            </a:r>
            <a:r>
              <a:rPr lang="en-US"/>
              <a:t> sed </a:t>
            </a:r>
            <a:r>
              <a:rPr lang="en-US" err="1"/>
              <a:t>odiomorbiquis</a:t>
            </a:r>
            <a:r>
              <a:rPr lang="en-US"/>
              <a:t>. </a:t>
            </a:r>
            <a:r>
              <a:rPr lang="en-US" err="1"/>
              <a:t>Volutpatestvelitegestas</a:t>
            </a:r>
            <a:r>
              <a:rPr lang="en-US"/>
              <a:t> dui id </a:t>
            </a:r>
            <a:r>
              <a:rPr lang="en-US" err="1"/>
              <a:t>ornarearcuodiout.Porttitormassa</a:t>
            </a:r>
            <a:r>
              <a:rPr lang="en-US"/>
              <a:t> id </a:t>
            </a:r>
            <a:r>
              <a:rPr lang="en-US" err="1"/>
              <a:t>nequealiquam</a:t>
            </a:r>
            <a:r>
              <a:rPr lang="en-US"/>
              <a:t>. </a:t>
            </a:r>
            <a:r>
              <a:rPr lang="en-US" err="1"/>
              <a:t>Facilisimorbi</a:t>
            </a:r>
            <a:r>
              <a:rPr lang="en-US"/>
              <a:t> tempus </a:t>
            </a:r>
            <a:r>
              <a:rPr lang="en-US" err="1"/>
              <a:t>iaculisurna</a:t>
            </a:r>
            <a:r>
              <a:rPr lang="en-US"/>
              <a:t> id </a:t>
            </a:r>
            <a:r>
              <a:rPr lang="en-US" err="1"/>
              <a:t>volutpatlacuslaoreet</a:t>
            </a:r>
            <a:r>
              <a:rPr lang="en-US"/>
              <a:t> non. At </a:t>
            </a:r>
            <a:r>
              <a:rPr lang="en-US" err="1"/>
              <a:t>elementumeufacilisis</a:t>
            </a:r>
            <a:r>
              <a:rPr lang="en-US"/>
              <a:t> sed </a:t>
            </a:r>
            <a:r>
              <a:rPr lang="en-US" err="1"/>
              <a:t>odiomorbiquis</a:t>
            </a:r>
            <a:r>
              <a:rPr lang="en-US"/>
              <a:t>. Ut </a:t>
            </a:r>
            <a:r>
              <a:rPr lang="en-US" err="1"/>
              <a:t>semviverraaliqueteget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Hendrerit</a:t>
            </a:r>
            <a:r>
              <a:rPr lang="en-US"/>
              <a:t> gravida </a:t>
            </a:r>
            <a:r>
              <a:rPr lang="en-US" err="1"/>
              <a:t>rutrumquisque</a:t>
            </a:r>
            <a:r>
              <a:rPr lang="en-US"/>
              <a:t> non.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7BBC916-A295-A34D-8EDB-412531F44F1F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95281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98E0-BBD4-DAE3-BBA7-D137AFFCC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E4E344-D439-E90F-499A-713B4210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860E5F-911F-9CB6-811B-D9D3C0A2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28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8128000" cy="3860800"/>
          </a:xfrm>
        </p:spPr>
        <p:txBody>
          <a:bodyPr numCol="1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lang="en-US" sz="1467" b="0" i="0" smtClean="0">
                <a:effectLst/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Montserrat" panose="00000500000000000000" pitchFamily="2" charset="0"/>
              <a:buChar char="•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donec</a:t>
            </a:r>
            <a:r>
              <a:rPr lang="en-US"/>
              <a:t>.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 </a:t>
            </a:r>
          </a:p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vitae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lacinia </a:t>
            </a:r>
            <a:r>
              <a:rPr lang="en-US" err="1"/>
              <a:t>quis</a:t>
            </a:r>
            <a:r>
              <a:rPr lang="en-US"/>
              <a:t> vel. </a:t>
            </a:r>
          </a:p>
          <a:p>
            <a:pPr lvl="0"/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vitae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2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3"/>
            <a:r>
              <a:rPr lang="en-US" err="1"/>
              <a:t>Asdfasdf</a:t>
            </a:r>
            <a:endParaRPr lang="en-US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7BBC916-A295-A34D-8EDB-412531F44F1F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6179696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10972800" cy="3657600"/>
          </a:xfrm>
        </p:spPr>
        <p:txBody>
          <a:bodyPr numCol="2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lang="en-US" sz="1467" b="0" i="0" smtClean="0">
                <a:effectLst/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Montserrat" panose="00000500000000000000" pitchFamily="2" charset="0"/>
              <a:buChar char="•"/>
              <a:defRPr/>
            </a:lvl5pPr>
            <a:lvl6pPr marL="3047924" indent="0">
              <a:buNone/>
              <a:defRPr/>
            </a:lvl6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donec</a:t>
            </a:r>
            <a:r>
              <a:rPr lang="en-US"/>
              <a:t>.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 </a:t>
            </a:r>
          </a:p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vitae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lacinia </a:t>
            </a:r>
            <a:r>
              <a:rPr lang="en-US" err="1"/>
              <a:t>quis</a:t>
            </a:r>
            <a:r>
              <a:rPr lang="en-US"/>
              <a:t> vel. </a:t>
            </a:r>
          </a:p>
          <a:p>
            <a:pPr lvl="0"/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vitae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2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3"/>
            <a:r>
              <a:rPr lang="en-US" err="1"/>
              <a:t>Idfa</a:t>
            </a:r>
            <a:endParaRPr lang="en-US"/>
          </a:p>
          <a:p>
            <a:pPr lvl="4"/>
            <a:r>
              <a:rPr lang="en-US" err="1"/>
              <a:t>dfasdf</a:t>
            </a:r>
            <a:endParaRPr lang="en-US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97BBC916-A295-A34D-8EDB-412531F44F1F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483583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10972800" cy="3657600"/>
          </a:xfrm>
        </p:spPr>
        <p:txBody>
          <a:bodyPr numCol="3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consecteturadipiscingelit</a:t>
            </a:r>
            <a:r>
              <a:rPr lang="en-US"/>
              <a:t>, sed do </a:t>
            </a:r>
            <a:r>
              <a:rPr lang="en-US" err="1"/>
              <a:t>eiusmodtemporincididuntut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egestasegestasfringillaphasellusfaucibusscelerisqueeleifenddonec</a:t>
            </a:r>
            <a:r>
              <a:rPr lang="en-US"/>
              <a:t>. </a:t>
            </a:r>
            <a:r>
              <a:rPr lang="en-US" err="1"/>
              <a:t>Sapiennecsagittisaliquammalesuadabibendumarcu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 </a:t>
            </a:r>
          </a:p>
          <a:p>
            <a:pPr lvl="0"/>
            <a:r>
              <a:rPr lang="en-US"/>
              <a:t>Sit </a:t>
            </a:r>
            <a:r>
              <a:rPr lang="en-US" err="1"/>
              <a:t>ametmassa</a:t>
            </a:r>
            <a:r>
              <a:rPr lang="en-US"/>
              <a:t> vitae </a:t>
            </a:r>
            <a:r>
              <a:rPr lang="en-US" err="1"/>
              <a:t>tortorcondimentum</a:t>
            </a:r>
            <a:r>
              <a:rPr lang="en-US"/>
              <a:t> lacinia </a:t>
            </a:r>
            <a:r>
              <a:rPr lang="en-US" err="1"/>
              <a:t>quis</a:t>
            </a:r>
            <a:r>
              <a:rPr lang="en-US"/>
              <a:t> vel. </a:t>
            </a:r>
          </a:p>
          <a:p>
            <a:pPr lvl="0"/>
            <a:r>
              <a:rPr lang="en-US" err="1"/>
              <a:t>Eleifendquamadipiscing</a:t>
            </a:r>
            <a:r>
              <a:rPr lang="en-US"/>
              <a:t> vitae </a:t>
            </a:r>
            <a:r>
              <a:rPr lang="en-US" err="1"/>
              <a:t>proinsagittisnislrhoncusmattis</a:t>
            </a:r>
            <a:r>
              <a:rPr lang="en-US"/>
              <a:t>. </a:t>
            </a:r>
          </a:p>
          <a:p>
            <a:pPr lvl="1"/>
            <a:r>
              <a:rPr lang="en-US" err="1"/>
              <a:t>Sldkfjasldkjfasd</a:t>
            </a:r>
            <a:endParaRPr lang="en-US"/>
          </a:p>
          <a:p>
            <a:pPr lvl="2"/>
            <a:r>
              <a:rPr lang="en-US" err="1"/>
              <a:t>Asldkfjalskdjfasdf</a:t>
            </a:r>
            <a:endParaRPr lang="en-US"/>
          </a:p>
          <a:p>
            <a:pPr lvl="3"/>
            <a:r>
              <a:rPr lang="en-US" err="1"/>
              <a:t>aSDasdaSD</a:t>
            </a:r>
            <a:endParaRPr lang="en-US"/>
          </a:p>
          <a:p>
            <a:pPr lvl="0"/>
            <a:endParaRPr lang="en-US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D2BBBDC8-4361-EA4A-85F8-A35E9EF50B87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8295574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10972800" cy="3657600"/>
          </a:xfrm>
        </p:spPr>
        <p:txBody>
          <a:bodyPr numCol="4" spcCol="27432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Montserrat" panose="00000500000000000000" pitchFamily="2" charset="0"/>
              <a:buChar char="•"/>
              <a:defRPr/>
            </a:lvl5pPr>
            <a:lvl7pPr marL="3657509" indent="0">
              <a:buNone/>
              <a:defRPr/>
            </a:lvl7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donec</a:t>
            </a:r>
            <a:r>
              <a:rPr lang="en-US"/>
              <a:t>.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 </a:t>
            </a:r>
          </a:p>
          <a:p>
            <a:pPr lvl="0"/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 vitae </a:t>
            </a:r>
            <a:r>
              <a:rPr lang="en-US" err="1"/>
              <a:t>tortor</a:t>
            </a:r>
            <a:r>
              <a:rPr lang="en-US"/>
              <a:t> </a:t>
            </a:r>
            <a:r>
              <a:rPr lang="en-US" err="1"/>
              <a:t>condimentum</a:t>
            </a:r>
            <a:r>
              <a:rPr lang="en-US"/>
              <a:t> lacinia </a:t>
            </a:r>
            <a:r>
              <a:rPr lang="en-US" err="1"/>
              <a:t>quis</a:t>
            </a:r>
            <a:r>
              <a:rPr lang="en-US"/>
              <a:t> vel. </a:t>
            </a:r>
          </a:p>
          <a:p>
            <a:pPr lvl="0"/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vitae </a:t>
            </a:r>
            <a:r>
              <a:rPr lang="en-US" err="1"/>
              <a:t>proin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nisl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2"/>
            <a:r>
              <a:rPr lang="en-US"/>
              <a:t>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</a:t>
            </a:r>
          </a:p>
          <a:p>
            <a:pPr lvl="3"/>
            <a:r>
              <a:rPr lang="en-US" err="1"/>
              <a:t>Afdsdfasdf</a:t>
            </a:r>
            <a:endParaRPr lang="en-US"/>
          </a:p>
          <a:p>
            <a:pPr lvl="4"/>
            <a:r>
              <a:rPr lang="en-US" err="1"/>
              <a:t>asfasf</a:t>
            </a:r>
            <a:endParaRPr lang="en-US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76964917-9C0B-6D4B-BB01-18EF8636A8D8}"/>
              </a:ext>
            </a:extLst>
          </p:cNvPr>
          <p:cNvSpPr>
            <a:spLocks noGrp="1"/>
          </p:cNvSpPr>
          <p:nvPr>
            <p:ph type="subTitle" sz="quarter" idx="15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3696895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91837-AEAC-AE4F-B997-7DF14CC538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5486400" cy="3657600"/>
          </a:xfrm>
        </p:spPr>
        <p:txBody>
          <a:bodyPr numCol="1" spcCol="36576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lang="en-US" sz="1467" b="0" i="0" smtClean="0">
                <a:effectLst/>
                <a:latin typeface="Montserrat" pitchFamily="2" charset="77"/>
              </a:defRPr>
            </a:lvl1pPr>
            <a:lvl2pPr marL="243834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lvl2pPr>
            <a:lvl3pPr marL="487668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None/>
              <a:tabLst/>
              <a:defRPr/>
            </a:lvl3pPr>
            <a:lvl4pPr marL="990575" indent="-259074">
              <a:buFont typeface="Arial"/>
              <a:buChar char="⁃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Felis </a:t>
            </a:r>
            <a:r>
              <a:rPr lang="en-US" err="1"/>
              <a:t>egetvelitaliquetsagittis</a:t>
            </a:r>
            <a:r>
              <a:rPr lang="en-US"/>
              <a:t> id </a:t>
            </a:r>
            <a:r>
              <a:rPr lang="en-US" err="1"/>
              <a:t>consectetur</a:t>
            </a:r>
            <a:r>
              <a:rPr lang="en-US"/>
              <a:t>. </a:t>
            </a:r>
            <a:r>
              <a:rPr lang="en-US" err="1"/>
              <a:t>Praesenttristique</a:t>
            </a:r>
            <a:r>
              <a:rPr lang="en-US"/>
              <a:t> magna sit </a:t>
            </a:r>
            <a:r>
              <a:rPr lang="en-US" err="1"/>
              <a:t>ametpurus</a:t>
            </a:r>
            <a:r>
              <a:rPr lang="en-US"/>
              <a:t>. Sem et </a:t>
            </a:r>
            <a:r>
              <a:rPr lang="en-US" err="1"/>
              <a:t>tortorconsequat</a:t>
            </a:r>
            <a:r>
              <a:rPr lang="en-US"/>
              <a:t> id porta </a:t>
            </a:r>
            <a:r>
              <a:rPr lang="en-US" err="1"/>
              <a:t>nibhvenenatiscras</a:t>
            </a:r>
            <a:r>
              <a:rPr lang="en-US"/>
              <a:t> sed. Ut </a:t>
            </a:r>
            <a:r>
              <a:rPr lang="en-US" err="1"/>
              <a:t>semviverraaliqueteget</a:t>
            </a:r>
            <a:r>
              <a:rPr lang="en-US"/>
              <a:t> sit </a:t>
            </a:r>
            <a:r>
              <a:rPr lang="en-US" err="1"/>
              <a:t>amettelluscras</a:t>
            </a:r>
            <a:r>
              <a:rPr lang="en-US"/>
              <a:t>. </a:t>
            </a:r>
            <a:r>
              <a:rPr lang="en-US" err="1"/>
              <a:t>Scelerisquefelisimperdietproin</a:t>
            </a:r>
            <a:r>
              <a:rPr lang="en-US"/>
              <a:t> fermentum </a:t>
            </a:r>
            <a:r>
              <a:rPr lang="en-US" err="1"/>
              <a:t>leo</a:t>
            </a:r>
            <a:r>
              <a:rPr lang="en-US"/>
              <a:t> vel </a:t>
            </a:r>
            <a:r>
              <a:rPr lang="en-US" err="1"/>
              <a:t>orci</a:t>
            </a:r>
            <a:r>
              <a:rPr lang="en-US"/>
              <a:t> porta non. </a:t>
            </a:r>
          </a:p>
          <a:p>
            <a:pPr lvl="0"/>
            <a:r>
              <a:rPr lang="en-US" err="1"/>
              <a:t>Ametluctusvenenatislectus</a:t>
            </a:r>
            <a:r>
              <a:rPr lang="en-US"/>
              <a:t> magna </a:t>
            </a:r>
            <a:r>
              <a:rPr lang="en-US" err="1"/>
              <a:t>fringillaurnaporttitorrhoncus</a:t>
            </a:r>
            <a:r>
              <a:rPr lang="en-US"/>
              <a:t>. </a:t>
            </a:r>
            <a:r>
              <a:rPr lang="en-US" err="1"/>
              <a:t>Nisltinciduntegetnullam</a:t>
            </a:r>
            <a:r>
              <a:rPr lang="en-US"/>
              <a:t> non nisi. Integer </a:t>
            </a:r>
            <a:r>
              <a:rPr lang="en-US" err="1"/>
              <a:t>feugiatscelerisquevariusmorbienim</a:t>
            </a:r>
            <a:r>
              <a:rPr lang="en-US"/>
              <a:t>. </a:t>
            </a:r>
            <a:r>
              <a:rPr lang="en-US" err="1"/>
              <a:t>Molestie</a:t>
            </a:r>
            <a:r>
              <a:rPr lang="en-US"/>
              <a:t> at </a:t>
            </a:r>
            <a:r>
              <a:rPr lang="en-US" err="1"/>
              <a:t>elementumeufacilisis</a:t>
            </a:r>
            <a:r>
              <a:rPr lang="en-US"/>
              <a:t> sed </a:t>
            </a:r>
            <a:r>
              <a:rPr lang="en-US" err="1"/>
              <a:t>odiomorbiquis</a:t>
            </a:r>
            <a:r>
              <a:rPr lang="en-US"/>
              <a:t>. </a:t>
            </a:r>
            <a:r>
              <a:rPr lang="en-US" err="1"/>
              <a:t>Volutpatestvelitegestas</a:t>
            </a:r>
            <a:r>
              <a:rPr lang="en-US"/>
              <a:t> dui id </a:t>
            </a:r>
            <a:r>
              <a:rPr lang="en-US" err="1"/>
              <a:t>ornarearcuodiout.Porttitormassa</a:t>
            </a:r>
            <a:r>
              <a:rPr lang="en-US"/>
              <a:t> id </a:t>
            </a:r>
            <a:r>
              <a:rPr lang="en-US" err="1"/>
              <a:t>nequealiquam</a:t>
            </a:r>
            <a:r>
              <a:rPr lang="en-US"/>
              <a:t>. </a:t>
            </a:r>
            <a:r>
              <a:rPr lang="en-US" err="1"/>
              <a:t>Facilisimorbi</a:t>
            </a:r>
            <a:r>
              <a:rPr lang="en-US"/>
              <a:t> tempus </a:t>
            </a:r>
            <a:r>
              <a:rPr lang="en-US" err="1"/>
              <a:t>iaculisurna</a:t>
            </a:r>
            <a:r>
              <a:rPr lang="en-US"/>
              <a:t> id </a:t>
            </a:r>
            <a:r>
              <a:rPr lang="en-US" err="1"/>
              <a:t>volutpatlacuslaoreet</a:t>
            </a:r>
            <a:r>
              <a:rPr lang="en-US"/>
              <a:t> non. At </a:t>
            </a:r>
            <a:r>
              <a:rPr lang="en-US" err="1"/>
              <a:t>elementumeufacilisis</a:t>
            </a:r>
            <a:r>
              <a:rPr lang="en-US"/>
              <a:t> sed </a:t>
            </a:r>
            <a:r>
              <a:rPr lang="en-US" err="1"/>
              <a:t>odiomorbiquis</a:t>
            </a:r>
            <a:r>
              <a:rPr lang="en-US"/>
              <a:t>. Ut </a:t>
            </a:r>
            <a:r>
              <a:rPr lang="en-US" err="1"/>
              <a:t>semviverraaliqueteget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  <a:r>
              <a:rPr lang="en-US" err="1"/>
              <a:t>Hendrerit</a:t>
            </a:r>
            <a:r>
              <a:rPr lang="en-US"/>
              <a:t> gravida </a:t>
            </a:r>
            <a:r>
              <a:rPr lang="en-US" err="1"/>
              <a:t>rutrumquisque</a:t>
            </a:r>
            <a:r>
              <a:rPr lang="en-US"/>
              <a:t> non.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CC2B3DBC-B3B2-3D4A-B712-E1FD3F8EC262}"/>
              </a:ext>
            </a:extLst>
          </p:cNvPr>
          <p:cNvSpPr>
            <a:spLocks noGrp="1"/>
          </p:cNvSpPr>
          <p:nvPr>
            <p:ph type="subTitle" sz="quarter" idx="16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16A57BA-D7FC-194A-B7BD-27DA9BD4CF5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58967" y="2209800"/>
            <a:ext cx="5223435" cy="36576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0628875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B6D4-944E-034C-8440-3D73EA0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5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A1D4EDC-74C0-5A40-A8C9-9EF72EB8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209800"/>
            <a:ext cx="5486400" cy="3657600"/>
          </a:xfrm>
        </p:spPr>
        <p:txBody>
          <a:bodyPr numCol="1" spcCol="365760"/>
          <a:lstStyle>
            <a:lvl1pPr marL="259074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b="0" i="0"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1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b="0" i="0">
                <a:latin typeface="Montserrat" pitchFamily="2" charset="77"/>
              </a:defRPr>
            </a:lvl3pPr>
            <a:lvl4pPr marL="960096" indent="-22859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consecteturadipiscingelit</a:t>
            </a:r>
            <a:r>
              <a:rPr lang="en-US"/>
              <a:t>, sed do </a:t>
            </a:r>
            <a:r>
              <a:rPr lang="en-US" err="1"/>
              <a:t>eiusmodtemporincididuntutlabore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1"/>
            <a:r>
              <a:rPr lang="en-US" err="1"/>
              <a:t>Eleifendquamadipiscing</a:t>
            </a:r>
            <a:r>
              <a:rPr lang="en-US"/>
              <a:t> vitae </a:t>
            </a:r>
            <a:r>
              <a:rPr lang="en-US" err="1"/>
              <a:t>proinsagittisnislrhoncusmattis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ametconsecteturadipiscingelitduis</a:t>
            </a:r>
            <a:endParaRPr lang="en-US"/>
          </a:p>
          <a:p>
            <a:pPr lvl="2"/>
            <a:r>
              <a:rPr lang="en-US"/>
              <a:t>Lorem</a:t>
            </a:r>
          </a:p>
          <a:p>
            <a:pPr lvl="3"/>
            <a:r>
              <a:rPr lang="en-US"/>
              <a:t>ipsum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17FF790B-EB2A-5F42-8C16-EC19E02C3E5F}"/>
              </a:ext>
            </a:extLst>
          </p:cNvPr>
          <p:cNvSpPr>
            <a:spLocks noGrp="1"/>
          </p:cNvSpPr>
          <p:nvPr>
            <p:ph type="subTitle" sz="quarter" idx="16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612889-A370-BE4D-AEDD-5508F434115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58967" y="2209800"/>
            <a:ext cx="5223435" cy="36576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4278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F359E06-EB25-4B41-BCB9-A8B6C4C8714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6096000" y="990600"/>
            <a:ext cx="5486400" cy="48768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Table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6C7CC-BBE8-4679-8792-94FE0314A5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1003874"/>
            <a:ext cx="4947684" cy="485025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16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D1EB90D-1798-DE43-BB61-6EA9B6B0284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096000" y="1600200"/>
            <a:ext cx="5486400" cy="36576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Chart Here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4F9D949-C0A7-4D9B-A921-AE5EE8F83D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1003874"/>
            <a:ext cx="4947684" cy="485025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95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&amp;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36933624-44C5-DB48-BE67-4211CFF01850}"/>
              </a:ext>
            </a:extLst>
          </p:cNvPr>
          <p:cNvSpPr>
            <a:spLocks noGrp="1"/>
          </p:cNvSpPr>
          <p:nvPr>
            <p:ph type="dgm" sz="quarter" idx="18" hasCustomPrompt="1"/>
          </p:nvPr>
        </p:nvSpPr>
        <p:spPr>
          <a:xfrm>
            <a:off x="6096000" y="1600200"/>
            <a:ext cx="5486400" cy="36576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SmartArt Graphic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4A4C7D-F0FF-4E45-9108-A0E767589C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1003874"/>
            <a:ext cx="4947684" cy="4850253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6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D1EB90D-1798-DE43-BB61-6EA9B6B0284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09600" y="990600"/>
            <a:ext cx="3048000" cy="304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Insert Chart Here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95A73763-4E6F-1842-A708-B8FD4BC6ECF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572000" y="990600"/>
            <a:ext cx="3048000" cy="304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Insert Chart Here</a:t>
            </a:r>
          </a:p>
        </p:txBody>
      </p:sp>
      <p:sp>
        <p:nvSpPr>
          <p:cNvPr id="13" name="Chart Placeholder 3">
            <a:extLst>
              <a:ext uri="{FF2B5EF4-FFF2-40B4-BE49-F238E27FC236}">
                <a16:creationId xmlns:a16="http://schemas.microsoft.com/office/drawing/2014/main" id="{A5706442-73AE-C341-A5FB-5445167A1FFA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539747" y="990600"/>
            <a:ext cx="3048000" cy="304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Insert Chart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2A560E9-8E63-4D0F-80D4-2427CD88BD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4319557"/>
            <a:ext cx="3048000" cy="1918212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4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023AABB-3832-46D5-AA70-3525BF9751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0" y="4319557"/>
            <a:ext cx="3048000" cy="1918212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4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FADBCE7-F816-41FB-97B4-415030BC67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4399" y="4319557"/>
            <a:ext cx="3048000" cy="1918212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4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19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BE2172-004C-7583-9FB5-D175C91F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B754B9-3BFD-B2AD-35B2-2A42D33C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437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or Statem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6AC54D-6FAF-2345-9770-E79DE9A3D374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" y="3429000"/>
            <a:ext cx="6093177" cy="3429000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tIns="0"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30A7CB0-B968-9E40-A02D-2AA0FFB2C7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3178" y="0"/>
            <a:ext cx="6098823" cy="3429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tIns="0"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D406B-FA91-7E44-9989-5B1F2F9B3194}"/>
              </a:ext>
            </a:extLst>
          </p:cNvPr>
          <p:cNvSpPr/>
          <p:nvPr userDrawn="1"/>
        </p:nvSpPr>
        <p:spPr>
          <a:xfrm>
            <a:off x="1" y="0"/>
            <a:ext cx="6093177" cy="3429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Montserrat" pitchFamily="2" charset="77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D32A915-C9BD-1F4E-AC71-90530026A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929161"/>
            <a:ext cx="36576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>
              <a:defRPr lang="en-US" b="0" i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Short Statement or Figure Callout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3D27130-033F-A24E-96FE-CF121E9EA9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84201"/>
            <a:ext cx="3042355" cy="8877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>
              <a:defRPr lang="en-US" sz="5333" b="0" i="0" smtClean="0">
                <a:solidFill>
                  <a:schemeClr val="accent3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20%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CED01C-F0DC-7043-AD2C-FDCCBCD4F5C2}"/>
              </a:ext>
            </a:extLst>
          </p:cNvPr>
          <p:cNvCxnSpPr/>
          <p:nvPr userDrawn="1"/>
        </p:nvCxnSpPr>
        <p:spPr>
          <a:xfrm>
            <a:off x="609600" y="1675161"/>
            <a:ext cx="1219200" cy="0"/>
          </a:xfrm>
          <a:prstGeom prst="line">
            <a:avLst/>
          </a:prstGeom>
          <a:ln w="254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01D2E59-28BF-EA4B-A63F-6FD133094A16}"/>
              </a:ext>
            </a:extLst>
          </p:cNvPr>
          <p:cNvSpPr/>
          <p:nvPr userDrawn="1"/>
        </p:nvSpPr>
        <p:spPr>
          <a:xfrm>
            <a:off x="6098824" y="3429000"/>
            <a:ext cx="6093177" cy="3429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972B24D-6B2C-2242-83C0-5A7A5FE38C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5600" y="5358780"/>
            <a:ext cx="39624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>
              <a:defRPr lang="en-US" b="0" i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Short Statement or Figure Callout Goes Here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FBDF7C-CFE8-3F4C-9F71-033C2C800D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4013820"/>
            <a:ext cx="3042355" cy="8877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>
              <a:defRPr lang="en-US" sz="5333" b="0" i="0" smtClean="0">
                <a:solidFill>
                  <a:schemeClr val="accent1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20%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14FA87-D31E-674F-84A6-92AA4785F75C}"/>
              </a:ext>
            </a:extLst>
          </p:cNvPr>
          <p:cNvCxnSpPr/>
          <p:nvPr userDrawn="1"/>
        </p:nvCxnSpPr>
        <p:spPr>
          <a:xfrm>
            <a:off x="6705600" y="5104780"/>
            <a:ext cx="1219200" cy="0"/>
          </a:xfrm>
          <a:prstGeom prst="line">
            <a:avLst/>
          </a:prstGeom>
          <a:ln w="25400" cmpd="sng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346A17-4243-384E-BB1E-AB12CFCC64CC}"/>
              </a:ext>
            </a:extLst>
          </p:cNvPr>
          <p:cNvSpPr txBox="1"/>
          <p:nvPr userDrawn="1"/>
        </p:nvSpPr>
        <p:spPr>
          <a:xfrm>
            <a:off x="7526957" y="-1047512"/>
            <a:ext cx="4665044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0" i="0">
                <a:solidFill>
                  <a:srgbClr val="FF40FF"/>
                </a:solidFill>
                <a:latin typeface="Montserrat" pitchFamily="2" charset="77"/>
              </a:rPr>
              <a:t>Please do not use this slide as a section divider. It should be used for stats or other call-outs only.</a:t>
            </a:r>
          </a:p>
        </p:txBody>
      </p:sp>
      <p:sp>
        <p:nvSpPr>
          <p:cNvPr id="16" name="Slide Number Placeholder 16">
            <a:extLst>
              <a:ext uri="{FF2B5EF4-FFF2-40B4-BE49-F238E27FC236}">
                <a16:creationId xmlns:a16="http://schemas.microsoft.com/office/drawing/2014/main" id="{2835BD73-0CFA-4146-B28A-39A864092CF6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2023 Huron Consulting Group Inc. and affiliates.</a:t>
            </a:r>
          </a:p>
        </p:txBody>
      </p:sp>
    </p:spTree>
    <p:extLst>
      <p:ext uri="{BB962C8B-B14F-4D97-AF65-F5344CB8AC3E}">
        <p14:creationId xmlns:p14="http://schemas.microsoft.com/office/powerpoint/2010/main" val="332460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D32A915-C9BD-1F4E-AC71-90530026A1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929161"/>
            <a:ext cx="36576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>
              <a:defRPr lang="en-US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Short Statement or Figure Callout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3D27130-033F-A24E-96FE-CF121E9EA9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584201"/>
            <a:ext cx="3042355" cy="8877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>
              <a:defRPr lang="en-US" sz="5333" b="0" i="0" smtClean="0">
                <a:solidFill>
                  <a:schemeClr val="accent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20%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CED01C-F0DC-7043-AD2C-FDCCBCD4F5C2}"/>
              </a:ext>
            </a:extLst>
          </p:cNvPr>
          <p:cNvCxnSpPr/>
          <p:nvPr userDrawn="1"/>
        </p:nvCxnSpPr>
        <p:spPr>
          <a:xfrm>
            <a:off x="609600" y="1675161"/>
            <a:ext cx="1219200" cy="0"/>
          </a:xfrm>
          <a:prstGeom prst="line">
            <a:avLst/>
          </a:prstGeom>
          <a:ln w="254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972B24D-6B2C-2242-83C0-5A7A5FE38C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5600" y="5358780"/>
            <a:ext cx="3962400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>
              <a:defRPr lang="en-US" b="0" i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Short Statement or Figure Callout Goes Here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CFBDF7C-CFE8-3F4C-9F71-033C2C800D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4013820"/>
            <a:ext cx="3042355" cy="8877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>
              <a:defRPr lang="en-US" sz="5333" b="0" i="0" smtClean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20%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14FA87-D31E-674F-84A6-92AA4785F75C}"/>
              </a:ext>
            </a:extLst>
          </p:cNvPr>
          <p:cNvCxnSpPr/>
          <p:nvPr userDrawn="1"/>
        </p:nvCxnSpPr>
        <p:spPr>
          <a:xfrm>
            <a:off x="6705600" y="5104780"/>
            <a:ext cx="1219200" cy="0"/>
          </a:xfrm>
          <a:prstGeom prst="line">
            <a:avLst/>
          </a:prstGeom>
          <a:ln w="254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D9C95F-49C7-CC49-A82A-08F1BBBCD395}"/>
              </a:ext>
            </a:extLst>
          </p:cNvPr>
          <p:cNvSpPr txBox="1"/>
          <p:nvPr userDrawn="1"/>
        </p:nvSpPr>
        <p:spPr>
          <a:xfrm>
            <a:off x="7526957" y="-1047512"/>
            <a:ext cx="4665044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0" i="0">
                <a:solidFill>
                  <a:srgbClr val="FF40FF"/>
                </a:solidFill>
                <a:latin typeface="Montserrat" pitchFamily="2" charset="77"/>
              </a:rPr>
              <a:t>Please do not use this slide as a section divider. It should be used for stats or other call-outs only.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32B3D703-7221-D64C-9C3C-7E9F7827D80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" y="3429000"/>
            <a:ext cx="6093177" cy="3429000"/>
          </a:xfrm>
          <a:prstGeom prst="rect">
            <a:avLst/>
          </a:pr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tIns="0"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444F11B-E4AD-104A-805D-B367F2B7E2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3178" y="0"/>
            <a:ext cx="6098823" cy="3429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"/>
          </a:blipFill>
        </p:spPr>
        <p:txBody>
          <a:bodyPr tIns="0"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FPO</a:t>
            </a:r>
          </a:p>
        </p:txBody>
      </p:sp>
    </p:spTree>
    <p:extLst>
      <p:ext uri="{BB962C8B-B14F-4D97-AF65-F5344CB8AC3E}">
        <p14:creationId xmlns:p14="http://schemas.microsoft.com/office/powerpoint/2010/main" val="253417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E5360A-FB13-9F46-A3B9-3FE4612653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997284"/>
            <a:ext cx="3962400" cy="0"/>
          </a:xfrm>
          <a:prstGeom prst="line">
            <a:avLst/>
          </a:prstGeom>
          <a:ln w="25400" cmpd="sng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4AF491-3B80-B941-B7A2-4142A5596E5B}"/>
              </a:ext>
            </a:extLst>
          </p:cNvPr>
          <p:cNvCxnSpPr>
            <a:cxnSpLocks/>
          </p:cNvCxnSpPr>
          <p:nvPr userDrawn="1"/>
        </p:nvCxnSpPr>
        <p:spPr>
          <a:xfrm flipH="1">
            <a:off x="7620000" y="997284"/>
            <a:ext cx="3962400" cy="0"/>
          </a:xfrm>
          <a:prstGeom prst="line">
            <a:avLst/>
          </a:prstGeom>
          <a:ln w="25400" cmpd="sng">
            <a:solidFill>
              <a:schemeClr val="tx1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B975B2-DB2B-9540-9840-B8B39AAE66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1"/>
            <a:ext cx="3048000" cy="6842759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0" rIns="274320" bIns="4572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lang="en-US" sz="3733" b="0" i="0" baseline="0" dirty="0" smtClean="0">
                <a:solidFill>
                  <a:schemeClr val="tx2"/>
                </a:solidFill>
                <a:effectLst/>
                <a:latin typeface="Montserrat" pitchFamily="2" charset="77"/>
              </a:defRPr>
            </a:lvl1pPr>
            <a:lvl2pPr>
              <a:defRPr lang="en-US" sz="1467" dirty="0" smtClean="0">
                <a:solidFill>
                  <a:schemeClr val="lt1"/>
                </a:solidFill>
              </a:defRPr>
            </a:lvl2pPr>
            <a:lvl3pPr>
              <a:defRPr lang="en-US" sz="1467" dirty="0" smtClean="0">
                <a:solidFill>
                  <a:schemeClr val="lt1"/>
                </a:solidFill>
              </a:defRPr>
            </a:lvl3pPr>
            <a:lvl4pPr>
              <a:defRPr lang="en-US" dirty="0" smtClean="0">
                <a:solidFill>
                  <a:schemeClr val="lt1"/>
                </a:solidFill>
              </a:defRPr>
            </a:lvl4pPr>
            <a:lvl5pPr>
              <a:defRPr lang="en-US" dirty="0">
                <a:solidFill>
                  <a:schemeClr val="lt1"/>
                </a:solidFill>
              </a:defRPr>
            </a:lvl5pPr>
          </a:lstStyle>
          <a:p>
            <a:pPr marL="243834" marR="0" lvl="0" indent="-243834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Subject 1</a:t>
            </a:r>
          </a:p>
          <a:p>
            <a:pPr marL="243834" marR="0" lvl="0" indent="-243834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vs</a:t>
            </a:r>
          </a:p>
          <a:p>
            <a:pPr marL="243834" marR="0" lvl="0" indent="-243834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Subject 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2DDE958-F049-394F-9AA2-E6789E47FE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225887"/>
            <a:ext cx="3644053" cy="609600"/>
          </a:xfrm>
        </p:spPr>
        <p:txBody>
          <a:bodyPr anchor="ctr" anchorCtr="0"/>
          <a:lstStyle>
            <a:lvl1pPr marL="0" indent="0">
              <a:buNone/>
              <a:defRPr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Subject 1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137D05FD-C0CA-B44E-931F-B4D304426F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8629" y="1225887"/>
            <a:ext cx="3643451" cy="609600"/>
          </a:xfrm>
        </p:spPr>
        <p:txBody>
          <a:bodyPr anchor="ctr" anchorCtr="0"/>
          <a:lstStyle>
            <a:lvl1pPr marL="0" indent="0">
              <a:buNone/>
              <a:defRPr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Subject 2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D892451-0C23-E347-BB08-238CFF9577C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37200" y="584200"/>
            <a:ext cx="1117600" cy="11176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67" b="0" i="0">
                <a:latin typeface="Montserrat" pitchFamily="2" charset="77"/>
              </a:defRPr>
            </a:lvl1pPr>
          </a:lstStyle>
          <a:p>
            <a:r>
              <a:rPr lang="en-US"/>
              <a:t>Place Optional Icon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60A99-616C-471C-B38F-676E6BCC70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994570"/>
            <a:ext cx="3644900" cy="42601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0694FFB-686D-42B6-BE49-E9575484E6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7181" y="1994570"/>
            <a:ext cx="3644900" cy="426018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 ipsum</a:t>
            </a:r>
          </a:p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  <a:p>
            <a:pPr lvl="0"/>
            <a:r>
              <a:rPr lang="en-US"/>
              <a:t>Lorem ipsum </a:t>
            </a:r>
            <a:r>
              <a:rPr lang="en-US" err="1"/>
              <a:t>dolot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5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2810F1B-9168-9948-B8BF-14221C6B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990600"/>
            <a:ext cx="9753600" cy="4267200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50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02499-8B03-4249-8BD4-DAAC09134C6C}"/>
              </a:ext>
            </a:extLst>
          </p:cNvPr>
          <p:cNvSpPr txBox="1"/>
          <p:nvPr userDrawn="1"/>
        </p:nvSpPr>
        <p:spPr>
          <a:xfrm>
            <a:off x="304800" y="394256"/>
            <a:ext cx="1524000" cy="28315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r>
              <a:rPr lang="en-US" sz="18400" b="0" i="0">
                <a:solidFill>
                  <a:schemeClr val="tx1"/>
                </a:solidFill>
                <a:latin typeface="Montserrat" pitchFamily="2" charset="77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25975-6953-8D4D-AFFB-24D8A462D3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5502555"/>
            <a:ext cx="9753600" cy="366183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600" b="0" i="0" cap="all" spc="187" baseline="0">
                <a:solidFill>
                  <a:schemeClr val="accent2"/>
                </a:solidFill>
                <a:latin typeface="Montserrat" pitchFamily="2" charset="77"/>
              </a:defRPr>
            </a:lvl1pPr>
            <a:lvl2pPr marL="243834" indent="0">
              <a:buNone/>
              <a:defRPr/>
            </a:lvl2pPr>
            <a:lvl3pPr marL="731502" indent="0">
              <a:buNone/>
              <a:defRPr/>
            </a:lvl3pPr>
            <a:lvl4pPr marL="975336" indent="0">
              <a:buNone/>
              <a:defRPr/>
            </a:lvl4pPr>
            <a:lvl5pPr marL="975336" indent="0">
              <a:buNone/>
              <a:defRPr/>
            </a:lvl5pPr>
          </a:lstStyle>
          <a:p>
            <a:pPr lvl="0"/>
            <a:r>
              <a:rPr lang="en-US"/>
              <a:t>Attribution here</a:t>
            </a:r>
          </a:p>
        </p:txBody>
      </p:sp>
    </p:spTree>
    <p:extLst>
      <p:ext uri="{BB962C8B-B14F-4D97-AF65-F5344CB8AC3E}">
        <p14:creationId xmlns:p14="http://schemas.microsoft.com/office/powerpoint/2010/main" val="1606173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1D5C5D-9448-8548-9BAA-48FEE0B4F6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algn="ctr">
              <a:defRPr b="0" i="0">
                <a:solidFill>
                  <a:schemeClr val="bg2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change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F1B-9168-9948-B8BF-14221C6B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990600"/>
            <a:ext cx="9753600" cy="4267200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5067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802499-8B03-4249-8BD4-DAAC09134C6C}"/>
              </a:ext>
            </a:extLst>
          </p:cNvPr>
          <p:cNvSpPr txBox="1"/>
          <p:nvPr userDrawn="1"/>
        </p:nvSpPr>
        <p:spPr>
          <a:xfrm>
            <a:off x="304800" y="394256"/>
            <a:ext cx="1524000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400" b="0" i="0">
                <a:solidFill>
                  <a:schemeClr val="tx1"/>
                </a:solidFill>
                <a:latin typeface="Montserrat" pitchFamily="2" charset="77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925975-6953-8D4D-AFFB-24D8A462D3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8800" y="5502555"/>
            <a:ext cx="9753600" cy="366183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1600" b="0" i="0" cap="all" spc="187" baseline="0">
                <a:solidFill>
                  <a:schemeClr val="tx1"/>
                </a:solidFill>
                <a:latin typeface="Montserrat" pitchFamily="2" charset="77"/>
              </a:defRPr>
            </a:lvl1pPr>
            <a:lvl2pPr marL="243834" indent="0">
              <a:buNone/>
              <a:defRPr/>
            </a:lvl2pPr>
            <a:lvl3pPr marL="731502" indent="0">
              <a:buNone/>
              <a:defRPr/>
            </a:lvl3pPr>
            <a:lvl4pPr marL="975336" indent="0">
              <a:buNone/>
              <a:defRPr/>
            </a:lvl4pPr>
            <a:lvl5pPr marL="975336" indent="0">
              <a:buNone/>
              <a:defRPr/>
            </a:lvl5pPr>
          </a:lstStyle>
          <a:p>
            <a:pPr lvl="0"/>
            <a:r>
              <a:rPr lang="en-US"/>
              <a:t>Attribution here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C4E84688-0698-614F-A589-067A07BD08AC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2023 Huron Consulting Group Inc. and affiliates.</a:t>
            </a:r>
          </a:p>
        </p:txBody>
      </p:sp>
    </p:spTree>
    <p:extLst>
      <p:ext uri="{BB962C8B-B14F-4D97-AF65-F5344CB8AC3E}">
        <p14:creationId xmlns:p14="http://schemas.microsoft.com/office/powerpoint/2010/main" val="289861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2810F1B-9168-9948-B8BF-14221C6B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990600"/>
            <a:ext cx="6705600" cy="4267200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800" b="0" i="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E3FC29C-1807-264C-9FBE-F37B7CD464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0" y="0"/>
            <a:ext cx="304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0D8864-93D8-6840-A26D-505F0DFFCC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5867401"/>
            <a:ext cx="6705600" cy="366183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 cap="all" spc="187" baseline="0">
                <a:solidFill>
                  <a:schemeClr val="accent5"/>
                </a:solidFill>
                <a:latin typeface="Montserrat" pitchFamily="2" charset="77"/>
              </a:defRPr>
            </a:lvl1pPr>
            <a:lvl2pPr marL="243834" indent="0">
              <a:buNone/>
              <a:defRPr/>
            </a:lvl2pPr>
            <a:lvl3pPr marL="731502" indent="0">
              <a:buNone/>
              <a:defRPr/>
            </a:lvl3pPr>
            <a:lvl4pPr marL="975336" indent="0">
              <a:buNone/>
              <a:defRPr/>
            </a:lvl4pPr>
            <a:lvl5pPr marL="975336" indent="0">
              <a:buNone/>
              <a:defRPr/>
            </a:lvl5pPr>
          </a:lstStyle>
          <a:p>
            <a:pPr lvl="0"/>
            <a:r>
              <a:rPr lang="en-US"/>
              <a:t>Attribution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79D4A-A15E-D846-AF7B-024DAF31A044}"/>
              </a:ext>
            </a:extLst>
          </p:cNvPr>
          <p:cNvSpPr txBox="1"/>
          <p:nvPr userDrawn="1"/>
        </p:nvSpPr>
        <p:spPr>
          <a:xfrm>
            <a:off x="304800" y="394256"/>
            <a:ext cx="1524000" cy="2831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400" b="0" i="0">
                <a:solidFill>
                  <a:schemeClr val="tx1"/>
                </a:solidFill>
                <a:latin typeface="Montserrat" pitchFamily="2" charset="77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1" name="Slide Number Placeholder 16">
            <a:extLst>
              <a:ext uri="{FF2B5EF4-FFF2-40B4-BE49-F238E27FC236}">
                <a16:creationId xmlns:a16="http://schemas.microsoft.com/office/drawing/2014/main" id="{E1D0F298-295B-BB42-8FD5-52452F1DC5FA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2023 Huron Consulting Group Inc. and affiliates.</a:t>
            </a:r>
          </a:p>
        </p:txBody>
      </p:sp>
    </p:spTree>
    <p:extLst>
      <p:ext uri="{BB962C8B-B14F-4D97-AF65-F5344CB8AC3E}">
        <p14:creationId xmlns:p14="http://schemas.microsoft.com/office/powerpoint/2010/main" val="12413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D03DC8-2CB5-2B4B-8F9D-37516263DF14}"/>
              </a:ext>
            </a:extLst>
          </p:cNvPr>
          <p:cNvSpPr/>
          <p:nvPr userDrawn="1"/>
        </p:nvSpPr>
        <p:spPr>
          <a:xfrm>
            <a:off x="0" y="0"/>
            <a:ext cx="12192000" cy="28340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chemeClr val="accent1">
                  <a:lumMod val="20000"/>
                  <a:lumOff val="80000"/>
                </a:schemeClr>
              </a:solidFill>
              <a:latin typeface="Montserrat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F1B-9168-9948-B8BF-14221C6B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2877" y="381001"/>
            <a:ext cx="3662323" cy="1225337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3733" b="0" i="0">
                <a:latin typeface="Montserrat" pitchFamily="2" charset="77"/>
              </a:defRPr>
            </a:lvl1pPr>
          </a:lstStyle>
          <a:p>
            <a:r>
              <a:rPr lang="en-US"/>
              <a:t>Employee First </a:t>
            </a:r>
            <a:br>
              <a:rPr lang="en-US"/>
            </a:br>
            <a:r>
              <a:rPr lang="en-US"/>
              <a:t>&amp; Last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69094-ACE1-3E4E-B655-72539F6CE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2877" y="1858761"/>
            <a:ext cx="3662323" cy="355600"/>
          </a:xfrm>
        </p:spPr>
        <p:txBody>
          <a:bodyPr>
            <a:normAutofit/>
          </a:bodyPr>
          <a:lstStyle>
            <a:lvl1pPr marL="0" indent="0">
              <a:buNone/>
              <a:defRPr sz="1867" b="0" i="0" cap="all" spc="160" baseline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Position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C5041C-E73B-AB40-B975-71E04AEAD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2880" y="2214362"/>
            <a:ext cx="3662321" cy="300239"/>
          </a:xfrm>
        </p:spPr>
        <p:txBody>
          <a:bodyPr>
            <a:normAutofit/>
          </a:bodyPr>
          <a:lstStyle>
            <a:lvl1pPr marL="0" indent="0">
              <a:buNone/>
              <a:defRPr sz="1600" b="0" i="0" cap="none" spc="0" baseline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Certifications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7A0564-190F-684B-B5F5-44ACA43F02C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3048000" cy="28340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1270000" ty="146050" sx="100000" sy="100000" flip="none" algn="br"/>
          </a:blipFill>
        </p:spPr>
        <p:txBody>
          <a:bodyPr anchor="t" anchorCtr="0"/>
          <a:lstStyle>
            <a:lvl1pPr marL="0" indent="0" algn="ctr">
              <a:buNone/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Employee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214F46-CFCF-504A-8CE2-D2131B4FC730}"/>
              </a:ext>
            </a:extLst>
          </p:cNvPr>
          <p:cNvCxnSpPr>
            <a:cxnSpLocks/>
          </p:cNvCxnSpPr>
          <p:nvPr userDrawn="1"/>
        </p:nvCxnSpPr>
        <p:spPr>
          <a:xfrm>
            <a:off x="7924800" y="381000"/>
            <a:ext cx="0" cy="2133600"/>
          </a:xfrm>
          <a:prstGeom prst="line">
            <a:avLst/>
          </a:prstGeom>
          <a:ln w="1270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A180B7A-00C9-7246-9EA0-0E2270C1F9FF}"/>
              </a:ext>
            </a:extLst>
          </p:cNvPr>
          <p:cNvSpPr/>
          <p:nvPr userDrawn="1"/>
        </p:nvSpPr>
        <p:spPr>
          <a:xfrm>
            <a:off x="0" y="2834016"/>
            <a:ext cx="12192000" cy="24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Montserrat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01A31-471D-BC4A-A155-F5DFCB89BF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5368" y="502612"/>
            <a:ext cx="3357033" cy="1869621"/>
          </a:xfrm>
        </p:spPr>
        <p:txBody>
          <a:bodyPr anchor="ctr" anchorCtr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General value statement about the employee, employee quote, or summary. 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0A18397-E21E-5B45-8FCC-AA2B6595B7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3175000"/>
            <a:ext cx="10972800" cy="3200400"/>
          </a:xfrm>
        </p:spPr>
        <p:txBody>
          <a:bodyPr numCol="2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867" b="0" i="0"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/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/>
            </a:lvl3pPr>
            <a:lvl4pPr marL="990575" indent="-259074">
              <a:buClr>
                <a:schemeClr val="tx1"/>
              </a:buClr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consecteturadipiscingelit</a:t>
            </a:r>
            <a:r>
              <a:rPr lang="en-US"/>
              <a:t>, sed do </a:t>
            </a:r>
            <a:r>
              <a:rPr lang="en-US" err="1"/>
              <a:t>eiusmodtemporincididuntutlabore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r>
              <a:rPr lang="en-US" err="1"/>
              <a:t>Eleifendquamadipiscing</a:t>
            </a:r>
            <a:r>
              <a:rPr lang="en-US"/>
              <a:t> vitae </a:t>
            </a:r>
            <a:r>
              <a:rPr lang="en-US" err="1"/>
              <a:t>proinsagittisnislrhoncusmattis</a:t>
            </a:r>
            <a:r>
              <a:rPr lang="en-US"/>
              <a:t>. </a:t>
            </a:r>
          </a:p>
          <a:p>
            <a:pPr lvl="0"/>
            <a:r>
              <a:rPr lang="en-US"/>
              <a:t>Ipsum dolor sit </a:t>
            </a:r>
            <a:r>
              <a:rPr lang="en-US" err="1"/>
              <a:t>ametconsecteturadipiscingelitduistristique</a:t>
            </a:r>
            <a:r>
              <a:rPr lang="en-US"/>
              <a:t>.</a:t>
            </a:r>
          </a:p>
          <a:p>
            <a:pPr lvl="0"/>
            <a:r>
              <a:rPr lang="en-US" err="1"/>
              <a:t>Commodoelit</a:t>
            </a:r>
            <a:r>
              <a:rPr lang="en-US"/>
              <a:t> at </a:t>
            </a:r>
            <a:r>
              <a:rPr lang="en-US" err="1"/>
              <a:t>imperdiet</a:t>
            </a:r>
            <a:r>
              <a:rPr lang="en-US"/>
              <a:t> dui </a:t>
            </a:r>
            <a:r>
              <a:rPr lang="en-US" err="1"/>
              <a:t>accumsan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0"/>
            <a:r>
              <a:rPr lang="en-US" err="1"/>
              <a:t>Etiamdignissim</a:t>
            </a:r>
            <a:r>
              <a:rPr lang="en-US"/>
              <a:t> diam </a:t>
            </a:r>
            <a:r>
              <a:rPr lang="en-US" err="1"/>
              <a:t>quisenimlobortisscelerisque</a:t>
            </a:r>
            <a:r>
              <a:rPr lang="en-US"/>
              <a:t>.</a:t>
            </a:r>
          </a:p>
          <a:p>
            <a:pPr lvl="1"/>
            <a:r>
              <a:rPr lang="en-US" err="1"/>
              <a:t>Asdfjasdfasfkaskdfjasf</a:t>
            </a:r>
            <a:endParaRPr lang="en-US"/>
          </a:p>
          <a:p>
            <a:pPr lvl="2"/>
            <a:r>
              <a:rPr lang="en-US"/>
              <a:t>Test </a:t>
            </a:r>
            <a:r>
              <a:rPr lang="en-US" err="1"/>
              <a:t>testtest</a:t>
            </a:r>
            <a:endParaRPr lang="en-US"/>
          </a:p>
          <a:p>
            <a:pPr lvl="3"/>
            <a:r>
              <a:rPr lang="en-US"/>
              <a:t>Test </a:t>
            </a:r>
            <a:r>
              <a:rPr lang="en-US" err="1"/>
              <a:t>test</a:t>
            </a:r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12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D03DC8-2CB5-2B4B-8F9D-37516263DF14}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solidFill>
                <a:schemeClr val="bg1">
                  <a:lumMod val="95000"/>
                </a:schemeClr>
              </a:solidFill>
              <a:latin typeface="Montserrat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2810F1B-9168-9948-B8BF-14221C6BBA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2877" y="381001"/>
            <a:ext cx="7827923" cy="817361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Employee First &amp; Last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369094-ACE1-3E4E-B655-72539F6CE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1678" y="3136900"/>
            <a:ext cx="2239921" cy="584200"/>
          </a:xfrm>
        </p:spPr>
        <p:txBody>
          <a:bodyPr>
            <a:normAutofit/>
          </a:bodyPr>
          <a:lstStyle>
            <a:lvl1pPr marL="0" indent="0">
              <a:buNone/>
              <a:defRPr sz="1600" b="0" i="0" cap="all" spc="67" baseline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Position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C5041C-E73B-AB40-B975-71E04AEADE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1680" y="3872485"/>
            <a:ext cx="2239921" cy="775716"/>
          </a:xfrm>
        </p:spPr>
        <p:txBody>
          <a:bodyPr>
            <a:normAutofit/>
          </a:bodyPr>
          <a:lstStyle>
            <a:lvl1pPr marL="0" indent="0">
              <a:buNone/>
              <a:defRPr sz="1600" b="0" i="0" cap="none" spc="0" baseline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Certifications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7A0564-190F-684B-B5F5-44ACA43F02C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3048000" cy="2819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1270000" ty="146050" sx="100000" sy="100000" flip="none" algn="br"/>
          </a:blipFill>
        </p:spPr>
        <p:txBody>
          <a:bodyPr anchor="t" anchorCtr="0"/>
          <a:lstStyle>
            <a:lvl1pPr marL="0" indent="0" algn="ctr">
              <a:buNone/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Insert Employee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E97C7E-707C-CC4D-B91A-DEAEB276820D}"/>
              </a:ext>
            </a:extLst>
          </p:cNvPr>
          <p:cNvSpPr/>
          <p:nvPr userDrawn="1"/>
        </p:nvSpPr>
        <p:spPr>
          <a:xfrm>
            <a:off x="0" y="6833616"/>
            <a:ext cx="3048000" cy="243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>
              <a:latin typeface="Montserrat" pitchFamily="2" charset="77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AA62633-51A1-1C44-9C5B-BFDE3948A7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2877" y="1397000"/>
            <a:ext cx="7929523" cy="5080000"/>
          </a:xfrm>
        </p:spPr>
        <p:txBody>
          <a:bodyPr numCol="2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lang="en-US" sz="1467" b="0" i="0" smtClean="0">
                <a:effectLst/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Montserrat" panose="00000500000000000000" pitchFamily="2" charset="0"/>
              <a:buChar char="•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donec</a:t>
            </a:r>
            <a:r>
              <a:rPr lang="en-US"/>
              <a:t>.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0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donec</a:t>
            </a:r>
            <a:r>
              <a:rPr lang="en-US"/>
              <a:t>.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4"/>
            <a:r>
              <a:rPr lang="en-US"/>
              <a:t>Est </a:t>
            </a:r>
            <a:r>
              <a:rPr lang="en-US" err="1"/>
              <a:t>ultricies</a:t>
            </a:r>
            <a:r>
              <a:rPr lang="en-US"/>
              <a:t> integer </a:t>
            </a:r>
            <a:r>
              <a:rPr lang="en-US" err="1"/>
              <a:t>quis</a:t>
            </a:r>
            <a:r>
              <a:rPr lang="en-US"/>
              <a:t> auctor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lvl="3"/>
            <a:r>
              <a:rPr lang="en-US" err="1"/>
              <a:t>Commodo</a:t>
            </a:r>
            <a:r>
              <a:rPr lang="en-US"/>
              <a:t> sed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donec</a:t>
            </a:r>
            <a:r>
              <a:rPr lang="en-US"/>
              <a:t>.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bibendum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elementum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323256-E386-5848-9E7A-820684C6DA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1680" y="4774185"/>
            <a:ext cx="2239921" cy="1702815"/>
          </a:xfrm>
        </p:spPr>
        <p:txBody>
          <a:bodyPr>
            <a:normAutofit/>
          </a:bodyPr>
          <a:lstStyle>
            <a:lvl1pPr marL="0" indent="0">
              <a:spcBef>
                <a:spcPts val="533"/>
              </a:spcBef>
              <a:buNone/>
              <a:defRPr sz="1600" b="0" i="0" cap="none" spc="0" baseline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Expertise</a:t>
            </a:r>
          </a:p>
        </p:txBody>
      </p:sp>
    </p:spTree>
    <p:extLst>
      <p:ext uri="{BB962C8B-B14F-4D97-AF65-F5344CB8AC3E}">
        <p14:creationId xmlns:p14="http://schemas.microsoft.com/office/powerpoint/2010/main" val="3345878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440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F87556-5CF9-C44C-BBCA-5C457F5540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" y="4101592"/>
            <a:ext cx="2438400" cy="1219200"/>
          </a:xfrm>
          <a:solidFill>
            <a:schemeClr val="bg1">
              <a:lumMod val="95000"/>
            </a:schemeClr>
          </a:solidFill>
        </p:spPr>
        <p:txBody>
          <a:bodyPr lIns="91440" tIns="91440" rIns="45720" bIns="91440" anchor="ctr" anchorCtr="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5DE837-1DB6-0C41-B57C-F14C6EEAAF5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9600" y="1658112"/>
            <a:ext cx="2438400" cy="2438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1016000" ty="190500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D97AACF-A0C6-0241-BC1E-2FA8004197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458464" y="4101592"/>
            <a:ext cx="2438400" cy="1219200"/>
          </a:xfrm>
          <a:solidFill>
            <a:schemeClr val="bg1">
              <a:lumMod val="95000"/>
            </a:schemeClr>
          </a:solidFill>
        </p:spPr>
        <p:txBody>
          <a:bodyPr lIns="91440" tIns="91440" rIns="45720" bIns="91440" anchor="ctr" anchorCtr="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AAAD7BA-9AE5-C54B-8AFE-5AE3B97CC962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3462865" y="1658112"/>
            <a:ext cx="2438400" cy="2438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1016000" ty="190500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F045F72-5E83-0641-93D8-D524A24745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03264" y="4101592"/>
            <a:ext cx="2438400" cy="1219200"/>
          </a:xfrm>
          <a:solidFill>
            <a:schemeClr val="bg1">
              <a:lumMod val="95000"/>
            </a:schemeClr>
          </a:solidFill>
        </p:spPr>
        <p:txBody>
          <a:bodyPr lIns="91440" tIns="91440" rIns="45720" bIns="91440" anchor="ctr" anchorCtr="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91F135A6-249F-9A4D-97D0-B4A0A82C1D92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6305296" y="1658112"/>
            <a:ext cx="2438400" cy="2438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1016000" ty="190500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4CECC44-4E82-784E-A87D-0C98DF29DB9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56192" y="4101592"/>
            <a:ext cx="2438400" cy="1219200"/>
          </a:xfrm>
          <a:solidFill>
            <a:schemeClr val="bg1">
              <a:lumMod val="95000"/>
            </a:schemeClr>
          </a:solidFill>
        </p:spPr>
        <p:txBody>
          <a:bodyPr lIns="91440" tIns="91440" rIns="45720" bIns="91440" anchor="ctr" anchorCtr="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  <a:lvl2pPr marL="24383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DE5B2D7D-5F43-944F-9863-7817D53DCFD7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9156192" y="1658112"/>
            <a:ext cx="2438400" cy="24384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1016000" ty="190500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5F6765-77BB-4845-8D55-9CD7C3261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45432"/>
            <a:ext cx="10972800" cy="877824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Project Team</a:t>
            </a:r>
          </a:p>
        </p:txBody>
      </p:sp>
    </p:spTree>
    <p:extLst>
      <p:ext uri="{BB962C8B-B14F-4D97-AF65-F5344CB8AC3E}">
        <p14:creationId xmlns:p14="http://schemas.microsoft.com/office/powerpoint/2010/main" val="472451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4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2F1CAF7E-5F13-3E48-AA3D-293A418D5E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0" y="1671695"/>
            <a:ext cx="3048000" cy="1828800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9F2D073-367C-504F-8B32-129F53C4F26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1671695"/>
            <a:ext cx="1828800" cy="18288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254000" ty="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CFBCFED4-F3FF-F74F-8210-0C26BC95B9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38400" y="4062984"/>
            <a:ext cx="3048000" cy="1828800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C57B93E4-4622-6A40-8C54-F08D9BDE7A1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4062984"/>
            <a:ext cx="1828800" cy="18288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254000" ty="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F0DCAE8A-7A25-D64E-BD90-C2440FDC24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46592" y="1671695"/>
            <a:ext cx="3048000" cy="1828800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EEFFECBE-20FF-744F-B5DC-0FA74DF3AF8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17792" y="1671695"/>
            <a:ext cx="1828800" cy="18288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254000" ty="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711D0530-181B-CA4D-B7E1-B250E3DA6A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46592" y="4062984"/>
            <a:ext cx="3048000" cy="1828800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EE71E3B-DF2D-9149-94F6-35885BE39D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17792" y="4062984"/>
            <a:ext cx="1828800" cy="18288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254000" ty="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79DEC-1158-4E42-B8C4-7692FA8531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45432"/>
            <a:ext cx="10972800" cy="877824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Project Team</a:t>
            </a:r>
          </a:p>
        </p:txBody>
      </p:sp>
    </p:spTree>
    <p:extLst>
      <p:ext uri="{BB962C8B-B14F-4D97-AF65-F5344CB8AC3E}">
        <p14:creationId xmlns:p14="http://schemas.microsoft.com/office/powerpoint/2010/main" val="783035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F427-AEB2-5CA2-6810-A5A488A55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F72650-2274-5461-BBA8-5786ADDFB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BC099-08CF-B204-0453-3B4D9827D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9F53B-850F-F71B-F681-4EAB4EC46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45357-985A-242C-E85C-AAD574CF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592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374D04B-A074-DB4A-983C-6C766D7FEC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8800" y="1726185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D4DC9477-F536-0142-9F4F-66F10469D23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1726184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57D5510-2190-9447-BC6E-F131E971C3E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8800" y="3255773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1D4871F-AA13-5545-9C19-1CE538BF5F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3255772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D451B761-CAF0-C747-B010-0065381094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8800" y="4785361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50AF21CB-86F3-CE4F-AE8C-B5D7963C738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" y="4785360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C74576D2-78A8-9245-B745-24C5CBDC11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436608" y="1726185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4">
            <a:extLst>
              <a:ext uri="{FF2B5EF4-FFF2-40B4-BE49-F238E27FC236}">
                <a16:creationId xmlns:a16="http://schemas.microsoft.com/office/drawing/2014/main" id="{982FC854-457E-344E-9A0F-1E7A6E643A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7408" y="1726184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55FF1E00-B3CA-7D46-801D-9DCD37E6487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36608" y="3255773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4">
            <a:extLst>
              <a:ext uri="{FF2B5EF4-FFF2-40B4-BE49-F238E27FC236}">
                <a16:creationId xmlns:a16="http://schemas.microsoft.com/office/drawing/2014/main" id="{ADE194D1-AED9-824C-8A88-535DCFB46F2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17408" y="3255772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71" name="Text Placeholder 7">
            <a:extLst>
              <a:ext uri="{FF2B5EF4-FFF2-40B4-BE49-F238E27FC236}">
                <a16:creationId xmlns:a16="http://schemas.microsoft.com/office/drawing/2014/main" id="{A8E8269B-1735-CC48-BA70-9E8F7A470F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436608" y="4785361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Picture Placeholder 4">
            <a:extLst>
              <a:ext uri="{FF2B5EF4-FFF2-40B4-BE49-F238E27FC236}">
                <a16:creationId xmlns:a16="http://schemas.microsoft.com/office/drawing/2014/main" id="{2BADF99D-8982-2346-87C8-7BE5E73E02E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17408" y="4785360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64762B7A-90C3-0C4D-916C-F68A21F472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632704" y="1726185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Picture Placeholder 4">
            <a:extLst>
              <a:ext uri="{FF2B5EF4-FFF2-40B4-BE49-F238E27FC236}">
                <a16:creationId xmlns:a16="http://schemas.microsoft.com/office/drawing/2014/main" id="{F8077EF3-CF52-A649-8293-D2828C98482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13504" y="1726184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FBFC5BCA-7BBC-6A4A-A80B-A446230091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632704" y="3255773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Picture Placeholder 4">
            <a:extLst>
              <a:ext uri="{FF2B5EF4-FFF2-40B4-BE49-F238E27FC236}">
                <a16:creationId xmlns:a16="http://schemas.microsoft.com/office/drawing/2014/main" id="{993AB230-2EE6-764E-AD54-6331C657049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413504" y="3255772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8F6523BE-318F-094E-8D8F-82939778283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2704" y="4785361"/>
            <a:ext cx="2133600" cy="1188844"/>
          </a:xfr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440" tIns="91440" rIns="45720" bIns="91440">
            <a:normAutofit/>
          </a:bodyPr>
          <a:lstStyle>
            <a:lvl1pPr marL="0" indent="0">
              <a:spcBef>
                <a:spcPts val="667"/>
              </a:spcBef>
              <a:buNone/>
              <a:defRPr sz="1600" b="0" i="0"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Picture Placeholder 4">
            <a:extLst>
              <a:ext uri="{FF2B5EF4-FFF2-40B4-BE49-F238E27FC236}">
                <a16:creationId xmlns:a16="http://schemas.microsoft.com/office/drawing/2014/main" id="{A9291271-D4A8-F449-85CE-941CCD66B97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413504" y="4785360"/>
            <a:ext cx="1219200" cy="1194816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527050" ty="463550" sx="100000" sy="100000" flip="none" algn="br"/>
          </a:blipFill>
          <a:ln w="12700"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400" b="0" i="0">
                <a:latin typeface="Montserrat" pitchFamily="2" charset="77"/>
              </a:defRPr>
            </a:lvl1pPr>
          </a:lstStyle>
          <a:p>
            <a:r>
              <a:rPr lang="en-US"/>
              <a:t>Click to Insert Bio Photo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DC060F-CCC6-CF48-9076-E9D83D07A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45432"/>
            <a:ext cx="10972800" cy="877824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Project Team</a:t>
            </a:r>
          </a:p>
        </p:txBody>
      </p:sp>
    </p:spTree>
    <p:extLst>
      <p:ext uri="{BB962C8B-B14F-4D97-AF65-F5344CB8AC3E}">
        <p14:creationId xmlns:p14="http://schemas.microsoft.com/office/powerpoint/2010/main" val="151263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1CCFDE-D3F2-7748-BADA-3D58EE9DE47B}"/>
              </a:ext>
            </a:extLst>
          </p:cNvPr>
          <p:cNvSpPr/>
          <p:nvPr userDrawn="1"/>
        </p:nvSpPr>
        <p:spPr>
          <a:xfrm>
            <a:off x="711200" y="2006601"/>
            <a:ext cx="11480800" cy="4851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630B91-AD54-1144-9B03-E288C8B03A24}"/>
              </a:ext>
            </a:extLst>
          </p:cNvPr>
          <p:cNvSpPr/>
          <p:nvPr userDrawn="1"/>
        </p:nvSpPr>
        <p:spPr>
          <a:xfrm>
            <a:off x="609600" y="2006601"/>
            <a:ext cx="101600" cy="48514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>
              <a:latin typeface="Montserrat" pitchFamily="2" charset="77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C305232-F2C1-A147-8EC1-075ECAE8B2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2311400"/>
            <a:ext cx="3251200" cy="4064000"/>
          </a:xfrm>
        </p:spPr>
        <p:txBody>
          <a:bodyPr numCol="1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consecteturadipiscingelit</a:t>
            </a:r>
            <a:r>
              <a:rPr lang="en-US"/>
              <a:t>, sed do </a:t>
            </a:r>
            <a:r>
              <a:rPr lang="en-US" err="1"/>
              <a:t>eiusmodtemporincididuntutlabore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1"/>
            <a:r>
              <a:rPr lang="en-US" err="1"/>
              <a:t>Eleifendquamadipiscing</a:t>
            </a:r>
            <a:r>
              <a:rPr lang="en-US"/>
              <a:t> vitae </a:t>
            </a:r>
            <a:r>
              <a:rPr lang="en-US" err="1"/>
              <a:t>proinsagittisnislrhoncusmattis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ametconsecteturadipiscingelitduistristique</a:t>
            </a:r>
            <a:r>
              <a:rPr lang="en-US"/>
              <a:t>.</a:t>
            </a:r>
          </a:p>
          <a:p>
            <a:pPr lvl="2"/>
            <a:r>
              <a:rPr lang="en-US" err="1"/>
              <a:t>Jggjhgjhgjhgjhgjhg</a:t>
            </a:r>
            <a:endParaRPr lang="en-US"/>
          </a:p>
          <a:p>
            <a:pPr lvl="3"/>
            <a:r>
              <a:rPr lang="en-US"/>
              <a:t>test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9D4CDD0-9699-BF4B-B441-93DB267FCA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21107" y="2311400"/>
            <a:ext cx="3251200" cy="4064000"/>
          </a:xfrm>
        </p:spPr>
        <p:txBody>
          <a:bodyPr numCol="1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consecteturadipiscingelit</a:t>
            </a:r>
            <a:r>
              <a:rPr lang="en-US"/>
              <a:t>, sed do </a:t>
            </a:r>
            <a:r>
              <a:rPr lang="en-US" err="1"/>
              <a:t>eiusmodtemporincididuntutlabore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1"/>
            <a:r>
              <a:rPr lang="en-US" err="1"/>
              <a:t>Eleifendquamadipiscing</a:t>
            </a:r>
            <a:r>
              <a:rPr lang="en-US"/>
              <a:t> vitae </a:t>
            </a:r>
            <a:r>
              <a:rPr lang="en-US" err="1"/>
              <a:t>proinsagittisnislrhoncusmattis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ametconsecteturadipiscingelitduistristique</a:t>
            </a:r>
            <a:r>
              <a:rPr lang="en-US"/>
              <a:t>.</a:t>
            </a:r>
          </a:p>
          <a:p>
            <a:pPr lvl="2"/>
            <a:r>
              <a:rPr lang="en-US" err="1"/>
              <a:t>Jggjhgjhgjhgjhgjhg</a:t>
            </a:r>
            <a:endParaRPr lang="en-US"/>
          </a:p>
          <a:p>
            <a:pPr lvl="3"/>
            <a:r>
              <a:rPr lang="en-US"/>
              <a:t>test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D1C6F0F-DB78-B242-AD60-465EF9562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7813" y="2311400"/>
            <a:ext cx="3251200" cy="4064000"/>
          </a:xfrm>
        </p:spPr>
        <p:txBody>
          <a:bodyPr numCol="1" spcCol="365760">
            <a:normAutofit/>
          </a:bodyPr>
          <a:lstStyle>
            <a:lvl1pPr marL="259074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1pPr>
            <a:lvl2pPr marL="502907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2pPr>
            <a:lvl3pPr marL="746741" marR="0" indent="-259074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tx1"/>
              </a:buClr>
              <a:buSzTx/>
              <a:buFont typeface="Montserrat" panose="00000500000000000000" pitchFamily="2" charset="0"/>
              <a:buChar char="•"/>
              <a:tabLst/>
              <a:defRPr sz="1467" b="0" i="0">
                <a:latin typeface="Montserrat" pitchFamily="2" charset="77"/>
              </a:defRPr>
            </a:lvl3pPr>
            <a:lvl4pPr marL="990575" indent="-259074">
              <a:buFont typeface="Montserrat" panose="00000500000000000000" pitchFamily="2" charset="0"/>
              <a:buChar char="•"/>
              <a:defRPr/>
            </a:lvl4pPr>
            <a:lvl5pPr marL="990575" indent="-259074">
              <a:buFont typeface="arial"/>
              <a:buChar char="⁃"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consecteturadipiscingelit</a:t>
            </a:r>
            <a:r>
              <a:rPr lang="en-US"/>
              <a:t>, sed do </a:t>
            </a:r>
            <a:r>
              <a:rPr lang="en-US" err="1"/>
              <a:t>eiusmodtemporincididuntutlabore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1"/>
            <a:r>
              <a:rPr lang="en-US" err="1"/>
              <a:t>Eleifendquamadipiscing</a:t>
            </a:r>
            <a:r>
              <a:rPr lang="en-US"/>
              <a:t> vitae </a:t>
            </a:r>
            <a:r>
              <a:rPr lang="en-US" err="1"/>
              <a:t>proinsagittisnislrhoncusmattis</a:t>
            </a:r>
            <a:r>
              <a:rPr lang="en-US"/>
              <a:t>. </a:t>
            </a:r>
          </a:p>
          <a:p>
            <a:pPr lvl="1"/>
            <a:r>
              <a:rPr lang="en-US"/>
              <a:t>Ipsum dolor sit </a:t>
            </a:r>
            <a:r>
              <a:rPr lang="en-US" err="1"/>
              <a:t>ametconsecteturadipiscingelitduistristique</a:t>
            </a:r>
            <a:r>
              <a:rPr lang="en-US"/>
              <a:t>.</a:t>
            </a:r>
          </a:p>
          <a:p>
            <a:pPr lvl="2"/>
            <a:r>
              <a:rPr lang="en-US" err="1"/>
              <a:t>Jggjhgjhgjhgjhgjhg</a:t>
            </a:r>
            <a:endParaRPr lang="en-US"/>
          </a:p>
          <a:p>
            <a:pPr lvl="3"/>
            <a:r>
              <a:rPr lang="en-US"/>
              <a:t>test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5101D247-5DD8-B744-BFA9-F9430797882A}"/>
              </a:ext>
            </a:extLst>
          </p:cNvPr>
          <p:cNvSpPr>
            <a:spLocks noGrp="1"/>
          </p:cNvSpPr>
          <p:nvPr>
            <p:ph type="subTitle" sz="quarter" idx="17" hasCustomPrompt="1"/>
          </p:nvPr>
        </p:nvSpPr>
        <p:spPr>
          <a:xfrm>
            <a:off x="609600" y="1421000"/>
            <a:ext cx="10972800" cy="58560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Montserrat" pitchFamily="2" charset="77"/>
              </a:defRPr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err="1"/>
              <a:t>Subheader</a:t>
            </a:r>
            <a:r>
              <a:rPr lang="en-US"/>
              <a:t>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4228D28-2BE6-9A45-844F-99140253A3CA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2023 Huron Consulting Group Inc. and affiliates.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23E0492-5118-0842-8016-13BF83BB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875568"/>
          </a:xfr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85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B855-9D4A-C5DA-6D76-25123AB1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96CA0-22BD-2BDA-CDB6-D7025B542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1AE60-AAFD-70C7-5F99-A3A27790D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B0D9-9339-5F4B-B065-89CC13068648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0DCD2-B475-C627-6C5E-666179AB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4459-AE4B-B127-85FB-6823D33D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6FBB9-ED7F-EC42-BD1A-F644C7CE0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1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885C1-E3DF-7CBE-05F9-49AB4060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E25D3-F32F-36FE-6182-5AB068423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322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51BF6-E4AE-07EE-2085-8E4A2B7FC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14940" y="5705225"/>
            <a:ext cx="1305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C94B0D9-9339-5F4B-B065-89CC13068648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8A41C-72EE-DF2E-B2C9-90EE83706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1020" y="6088954"/>
            <a:ext cx="919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4F6FBB9-ED7F-EC42-BD1A-F644C7CE0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8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3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635B9D-7D37-B0E3-D3D2-02D43421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CB116-4A4E-1AD0-3AAF-ACF05C91E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315CA-5AE1-D899-FCCF-CAFACCA2C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4B0D9-9339-5F4B-B065-89CC13068648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33AED-8E7B-8121-925C-3C117726D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6771A-CF29-DC37-67DF-D9D87BECD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6FBB9-ED7F-EC42-BD1A-F644C7CE0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E5F2-C3BB-D04B-8093-2CACD2BF885E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F12DA-12C5-364D-9C60-03FE35969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734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4EE1F075-EEF0-0540-A1F5-7EA2F9CB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5432"/>
            <a:ext cx="10972800" cy="10547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FB44E59-3C85-EA44-84ED-109166FD0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286" y="2096200"/>
            <a:ext cx="10972799" cy="3657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5">
            <a:extLst>
              <a:ext uri="{FF2B5EF4-FFF2-40B4-BE49-F238E27FC236}">
                <a16:creationId xmlns:a16="http://schemas.microsoft.com/office/drawing/2014/main" id="{B23B840B-64CC-564C-8951-187F88D77C1A}"/>
              </a:ext>
            </a:extLst>
          </p:cNvPr>
          <p:cNvSpPr txBox="1">
            <a:spLocks/>
          </p:cNvSpPr>
          <p:nvPr userDrawn="1"/>
        </p:nvSpPr>
        <p:spPr>
          <a:xfrm>
            <a:off x="7823200" y="1694196"/>
            <a:ext cx="4093411" cy="30800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667" b="0" i="0">
              <a:latin typeface="Montserrat" pitchFamily="2" charset="77"/>
            </a:endParaRPr>
          </a:p>
        </p:txBody>
      </p:sp>
      <p:sp>
        <p:nvSpPr>
          <p:cNvPr id="10" name="Slide Number Placeholder 16">
            <a:extLst>
              <a:ext uri="{FF2B5EF4-FFF2-40B4-BE49-F238E27FC236}">
                <a16:creationId xmlns:a16="http://schemas.microsoft.com/office/drawing/2014/main" id="{D43713D9-A249-0841-B621-BEEF4CB6B7BC}"/>
              </a:ext>
            </a:extLst>
          </p:cNvPr>
          <p:cNvSpPr txBox="1">
            <a:spLocks/>
          </p:cNvSpPr>
          <p:nvPr userDrawn="1"/>
        </p:nvSpPr>
        <p:spPr>
          <a:xfrm>
            <a:off x="8839200" y="6477001"/>
            <a:ext cx="2743200" cy="3661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550" b="0" i="0" kern="1200" smtClean="0">
                <a:solidFill>
                  <a:schemeClr val="bg2">
                    <a:lumMod val="9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33" b="0" i="0">
                <a:latin typeface="Montserrat" pitchFamily="2" charset="77"/>
              </a:rPr>
              <a:t>© </a:t>
            </a:r>
            <a:fld id="{3F771C59-E704-5440-9B61-603E10960BB3}" type="datetimeyyyy">
              <a:rPr lang="en-US" sz="733" b="0" i="0" smtClean="0">
                <a:latin typeface="Montserrat" pitchFamily="2" charset="77"/>
              </a:rPr>
              <a:t>2024</a:t>
            </a:fld>
            <a:r>
              <a:rPr lang="en-US" sz="733" b="0" i="0">
                <a:latin typeface="Montserrat" pitchFamily="2" charset="77"/>
              </a:rPr>
              <a:t> Huron Consulting Group Inc. and affiliates.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73B95-91D3-80BC-E13F-A1B3F0BC31EA}"/>
              </a:ext>
            </a:extLst>
          </p:cNvPr>
          <p:cNvSpPr txBox="1"/>
          <p:nvPr userDrawn="1"/>
        </p:nvSpPr>
        <p:spPr>
          <a:xfrm>
            <a:off x="9321800" y="220134"/>
            <a:ext cx="23283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67" spc="133" baseline="0">
                <a:latin typeface="Montserrat" pitchFamily="2" charset="77"/>
              </a:rPr>
              <a:t>HURON</a:t>
            </a:r>
            <a:r>
              <a:rPr lang="en-US" sz="1067">
                <a:latin typeface="Montserrat" pitchFamily="2" charset="77"/>
              </a:rPr>
              <a:t> | </a:t>
            </a:r>
            <a:fld id="{0DAF6126-3D70-4EAF-8CE6-9BB6A80E045B}" type="slidenum">
              <a:rPr lang="en-US" sz="1067" smtClean="0">
                <a:latin typeface="Montserrat" pitchFamily="2" charset="77"/>
              </a:rPr>
              <a:pPr algn="r"/>
              <a:t>‹#›</a:t>
            </a:fld>
            <a:endParaRPr lang="en-US" sz="1067">
              <a:latin typeface="Montserrat" pitchFamily="2" charset="77"/>
            </a:endParaRPr>
          </a:p>
        </p:txBody>
      </p:sp>
      <p:pic>
        <p:nvPicPr>
          <p:cNvPr id="3" name="Picture 2" descr="Home - Clayton State University">
            <a:extLst>
              <a:ext uri="{FF2B5EF4-FFF2-40B4-BE49-F238E27FC236}">
                <a16:creationId xmlns:a16="http://schemas.microsoft.com/office/drawing/2014/main" id="{F81FFB5C-DD22-1969-9F5E-A45430F3B9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590" y="93777"/>
            <a:ext cx="1397109" cy="3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0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267" b="0" i="0" kern="1200" cap="none" baseline="0">
          <a:solidFill>
            <a:schemeClr val="tx1"/>
          </a:solidFill>
          <a:latin typeface="Montserrat" pitchFamily="2" charset="77"/>
          <a:ea typeface="+mj-ea"/>
          <a:cs typeface="Arial Narrow"/>
        </a:defRPr>
      </a:lvl1pPr>
    </p:titleStyle>
    <p:bodyStyle>
      <a:lvl1pPr marL="0" indent="0" algn="l" defTabSz="609585" rtl="0" eaLnBrk="1" latinLnBrk="0" hangingPunct="1">
        <a:lnSpc>
          <a:spcPct val="110000"/>
        </a:lnSpc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867" b="0" i="0" kern="1200">
          <a:solidFill>
            <a:schemeClr val="bg2">
              <a:lumMod val="25000"/>
            </a:schemeClr>
          </a:solidFill>
          <a:latin typeface="Montserrat" pitchFamily="2" charset="77"/>
          <a:ea typeface="+mn-ea"/>
          <a:cs typeface="+mn-cs"/>
        </a:defRPr>
      </a:lvl1pPr>
      <a:lvl2pPr marL="243834" indent="0" algn="l" defTabSz="609585" rtl="0" eaLnBrk="1" latinLnBrk="0" hangingPunct="1">
        <a:lnSpc>
          <a:spcPct val="110000"/>
        </a:lnSpc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867" b="0" i="0" kern="1200">
          <a:solidFill>
            <a:schemeClr val="bg2">
              <a:lumMod val="25000"/>
            </a:schemeClr>
          </a:solidFill>
          <a:latin typeface="Montserrat" pitchFamily="2" charset="77"/>
          <a:ea typeface="+mn-ea"/>
          <a:cs typeface="+mn-cs"/>
        </a:defRPr>
      </a:lvl2pPr>
      <a:lvl3pPr marL="731502" indent="0" algn="l" defTabSz="609585" rtl="0" eaLnBrk="1" latinLnBrk="0" hangingPunct="1">
        <a:lnSpc>
          <a:spcPct val="110000"/>
        </a:lnSpc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467" b="0" i="0" kern="1200" baseline="0">
          <a:solidFill>
            <a:schemeClr val="bg2">
              <a:lumMod val="25000"/>
            </a:schemeClr>
          </a:solidFill>
          <a:latin typeface="Montserrat" pitchFamily="2" charset="77"/>
          <a:ea typeface="+mn-ea"/>
          <a:cs typeface="+mn-cs"/>
        </a:defRPr>
      </a:lvl3pPr>
      <a:lvl4pPr marL="975336" indent="0" algn="l" defTabSz="609585" rtl="0" eaLnBrk="1" latinLnBrk="0" hangingPunct="1">
        <a:lnSpc>
          <a:spcPct val="110000"/>
        </a:lnSpc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467" b="0" i="0" kern="1200" baseline="0">
          <a:solidFill>
            <a:schemeClr val="bg2">
              <a:lumMod val="25000"/>
            </a:schemeClr>
          </a:solidFill>
          <a:latin typeface="Montserrat" pitchFamily="2" charset="77"/>
          <a:ea typeface="+mn-ea"/>
          <a:cs typeface="+mn-cs"/>
        </a:defRPr>
      </a:lvl4pPr>
      <a:lvl5pPr marL="975336" indent="0" algn="l" defTabSz="609585" rtl="0" eaLnBrk="1" latinLnBrk="0" hangingPunct="1">
        <a:lnSpc>
          <a:spcPct val="110000"/>
        </a:lnSpc>
        <a:spcBef>
          <a:spcPts val="1333"/>
        </a:spcBef>
        <a:buClr>
          <a:schemeClr val="tx1"/>
        </a:buClr>
        <a:buFont typeface="Arial" panose="020B0604020202020204" pitchFamily="34" charset="0"/>
        <a:buNone/>
        <a:defRPr sz="1467" b="0" i="0" kern="1200" baseline="0">
          <a:solidFill>
            <a:schemeClr val="bg2">
              <a:lumMod val="25000"/>
            </a:schemeClr>
          </a:solidFill>
          <a:latin typeface="Montserrat" pitchFamily="2" charset="77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3012">
          <p15:clr>
            <a:srgbClr val="F26B43"/>
          </p15:clr>
        </p15:guide>
        <p15:guide id="8" orient="horz" pos="1620">
          <p15:clr>
            <a:srgbClr val="F26B43"/>
          </p15:clr>
        </p15:guide>
        <p15:guide id="21" pos="2880">
          <p15:clr>
            <a:srgbClr val="F26B43"/>
          </p15:clr>
        </p15:guide>
        <p15:guide id="30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84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54148-4B26-2FA3-7D39-EC973AD5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Aptos Display (Headings)"/>
              </a:rPr>
              <a:t>MISSION STATEMENT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F61DC-C4E5-B3DE-5CF4-179F86A49163}"/>
              </a:ext>
            </a:extLst>
          </p:cNvPr>
          <p:cNvSpPr/>
          <p:nvPr/>
        </p:nvSpPr>
        <p:spPr>
          <a:xfrm>
            <a:off x="838200" y="2175269"/>
            <a:ext cx="5399402" cy="18274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D04A0F-3C6A-326B-083C-97FE1C39C2FF}"/>
              </a:ext>
            </a:extLst>
          </p:cNvPr>
          <p:cNvSpPr/>
          <p:nvPr/>
        </p:nvSpPr>
        <p:spPr>
          <a:xfrm>
            <a:off x="838200" y="4207310"/>
            <a:ext cx="5399402" cy="18274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74E98D-00A1-C004-AF2E-A79E7120BB62}"/>
              </a:ext>
            </a:extLst>
          </p:cNvPr>
          <p:cNvSpPr txBox="1"/>
          <p:nvPr/>
        </p:nvSpPr>
        <p:spPr>
          <a:xfrm>
            <a:off x="914883" y="2299230"/>
            <a:ext cx="51964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00548B"/>
                </a:solidFill>
                <a:latin typeface="Aptos (Body)"/>
              </a:rPr>
              <a:t>A mission statement says…</a:t>
            </a:r>
          </a:p>
          <a:p>
            <a:pPr defTabSz="597393">
              <a:spcAft>
                <a:spcPts val="600"/>
              </a:spcAft>
              <a:defRPr/>
            </a:pPr>
            <a:r>
              <a:rPr lang="en-US" sz="2200" kern="1200">
                <a:solidFill>
                  <a:srgbClr val="242724"/>
                </a:solidFill>
                <a:latin typeface="Aptos (Body)"/>
              </a:rPr>
              <a:t>This is our broad and enduring purpose.</a:t>
            </a:r>
            <a:endParaRPr lang="en-US" sz="2200">
              <a:solidFill>
                <a:srgbClr val="242724"/>
              </a:solidFill>
              <a:latin typeface="Aptos (Body)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2B854-0EF4-95C7-B39D-7EC0AA7B8846}"/>
              </a:ext>
            </a:extLst>
          </p:cNvPr>
          <p:cNvSpPr txBox="1"/>
          <p:nvPr/>
        </p:nvSpPr>
        <p:spPr>
          <a:xfrm>
            <a:off x="914883" y="4340355"/>
            <a:ext cx="51964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00548B"/>
                </a:solidFill>
                <a:latin typeface="Aptos (Body)"/>
              </a:rPr>
              <a:t>A mission statement…</a:t>
            </a:r>
          </a:p>
          <a:p>
            <a:pPr defTabSz="597393">
              <a:spcAft>
                <a:spcPts val="600"/>
              </a:spcAft>
              <a:defRPr/>
            </a:pPr>
            <a:r>
              <a:rPr lang="en-US" sz="2200" kern="1200">
                <a:solidFill>
                  <a:srgbClr val="212121"/>
                </a:solidFill>
                <a:latin typeface="Aptos (Body)"/>
              </a:rPr>
              <a:t>Establishes the foundational, high-level, long-term commitments of the institution that everyone in the community is working to fulfill.</a:t>
            </a:r>
            <a:endParaRPr lang="en-US" sz="2200">
              <a:solidFill>
                <a:srgbClr val="212121"/>
              </a:solidFill>
              <a:latin typeface="Aptos (Body)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06B5A7-4788-3E8D-A3CC-529656736A4F}"/>
              </a:ext>
            </a:extLst>
          </p:cNvPr>
          <p:cNvSpPr/>
          <p:nvPr/>
        </p:nvSpPr>
        <p:spPr>
          <a:xfrm>
            <a:off x="6575911" y="2175270"/>
            <a:ext cx="4777889" cy="3859515"/>
          </a:xfrm>
          <a:prstGeom prst="rect">
            <a:avLst/>
          </a:prstGeom>
          <a:solidFill>
            <a:srgbClr val="FBE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4167B-0578-EA85-E3FF-60F963F53855}"/>
              </a:ext>
            </a:extLst>
          </p:cNvPr>
          <p:cNvSpPr txBox="1"/>
          <p:nvPr/>
        </p:nvSpPr>
        <p:spPr>
          <a:xfrm>
            <a:off x="6670637" y="2454623"/>
            <a:ext cx="4564909" cy="196977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242724"/>
                </a:solidFill>
                <a:latin typeface="Aptos (Body)"/>
              </a:rPr>
              <a:t>Mission Statement</a:t>
            </a:r>
          </a:p>
          <a:p>
            <a:pPr algn="ctr" defTabSz="597393">
              <a:spcAft>
                <a:spcPts val="600"/>
              </a:spcAft>
              <a:defRPr/>
            </a:pPr>
            <a:endParaRPr lang="en-US" sz="2200" b="1" kern="1200">
              <a:solidFill>
                <a:srgbClr val="00548B"/>
              </a:solidFill>
              <a:latin typeface="Aptos (Body)"/>
            </a:endParaRPr>
          </a:p>
          <a:p>
            <a:pPr algn="ctr" defTabSz="597393" fontAlgn="base">
              <a:spcAft>
                <a:spcPts val="600"/>
              </a:spcAft>
              <a:defRPr/>
            </a:pPr>
            <a:r>
              <a:rPr lang="en-US" sz="2200" kern="1200">
                <a:solidFill>
                  <a:srgbClr val="242724"/>
                </a:solidFill>
                <a:latin typeface="Aptos (Body)"/>
              </a:rPr>
              <a:t>Our mission is social mobility. We transform lives through teaching, scholarship, and service</a:t>
            </a:r>
            <a:r>
              <a:rPr lang="en-US" sz="1830" kern="1200">
                <a:solidFill>
                  <a:srgbClr val="242724"/>
                </a:solidFill>
                <a:latin typeface="Montserrat" panose="00000500000000000000" pitchFamily="2" charset="0"/>
              </a:rPr>
              <a:t>.</a:t>
            </a:r>
            <a:endParaRPr lang="en-US" sz="1867">
              <a:solidFill>
                <a:srgbClr val="242724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54148-4B26-2FA3-7D39-EC973AD5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Aptos Display (Headings)"/>
              </a:rPr>
              <a:t>VISION STATEMENT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8B94C-B4CE-7107-E0F3-5E49EE84FFC0}"/>
              </a:ext>
            </a:extLst>
          </p:cNvPr>
          <p:cNvSpPr/>
          <p:nvPr/>
        </p:nvSpPr>
        <p:spPr>
          <a:xfrm>
            <a:off x="838200" y="2175270"/>
            <a:ext cx="5399402" cy="18274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C2B555-0AF8-441C-EA43-10FF1E206969}"/>
              </a:ext>
            </a:extLst>
          </p:cNvPr>
          <p:cNvSpPr/>
          <p:nvPr/>
        </p:nvSpPr>
        <p:spPr>
          <a:xfrm>
            <a:off x="838200" y="4207310"/>
            <a:ext cx="5399402" cy="18274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12A48-31DE-B8AE-965B-C47775C1DEF3}"/>
              </a:ext>
            </a:extLst>
          </p:cNvPr>
          <p:cNvSpPr txBox="1"/>
          <p:nvPr/>
        </p:nvSpPr>
        <p:spPr>
          <a:xfrm>
            <a:off x="914883" y="2299230"/>
            <a:ext cx="519641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00548B"/>
                </a:solidFill>
                <a:latin typeface="Aptos (Body)"/>
              </a:rPr>
              <a:t>A vision statement says…</a:t>
            </a:r>
          </a:p>
          <a:p>
            <a:pPr defTabSz="597393">
              <a:spcAft>
                <a:spcPts val="600"/>
              </a:spcAft>
              <a:defRPr/>
            </a:pPr>
            <a:r>
              <a:rPr lang="en-US" sz="2200" kern="1200">
                <a:solidFill>
                  <a:srgbClr val="242724"/>
                </a:solidFill>
                <a:latin typeface="Aptos (Body)"/>
              </a:rPr>
              <a:t>These are our priority aspirations to be realized within a defined and limited period of time.</a:t>
            </a:r>
            <a:endParaRPr lang="en-US" sz="2200">
              <a:solidFill>
                <a:srgbClr val="242724"/>
              </a:solidFill>
              <a:latin typeface="Aptos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E1F02-00B0-DEB3-817B-8E906358D92A}"/>
              </a:ext>
            </a:extLst>
          </p:cNvPr>
          <p:cNvSpPr txBox="1"/>
          <p:nvPr/>
        </p:nvSpPr>
        <p:spPr>
          <a:xfrm>
            <a:off x="914883" y="4340355"/>
            <a:ext cx="519641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00548B"/>
                </a:solidFill>
                <a:latin typeface="Aptos (Body)"/>
              </a:rPr>
              <a:t>A vision statement…</a:t>
            </a:r>
          </a:p>
          <a:p>
            <a:pPr defTabSz="597393">
              <a:spcAft>
                <a:spcPts val="600"/>
              </a:spcAft>
              <a:defRPr/>
            </a:pPr>
            <a:r>
              <a:rPr lang="en-US" sz="2200" kern="1200">
                <a:solidFill>
                  <a:srgbClr val="212121"/>
                </a:solidFill>
                <a:latin typeface="Aptos (Body)"/>
              </a:rPr>
              <a:t>Sets the agenda for the next several years that will guide the allocation of resources and assessment of institutional impact.</a:t>
            </a:r>
            <a:endParaRPr lang="en-US" sz="2200">
              <a:solidFill>
                <a:srgbClr val="212121"/>
              </a:solidFill>
              <a:latin typeface="Aptos (Body)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81BC4-4FE0-83A7-DD0A-C1AC9766DFFF}"/>
              </a:ext>
            </a:extLst>
          </p:cNvPr>
          <p:cNvSpPr/>
          <p:nvPr/>
        </p:nvSpPr>
        <p:spPr>
          <a:xfrm>
            <a:off x="6575911" y="2175270"/>
            <a:ext cx="4777889" cy="3859515"/>
          </a:xfrm>
          <a:prstGeom prst="rect">
            <a:avLst/>
          </a:prstGeom>
          <a:solidFill>
            <a:srgbClr val="FBE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A543D-DD89-E811-2E6A-9D3ED677A57A}"/>
              </a:ext>
            </a:extLst>
          </p:cNvPr>
          <p:cNvSpPr txBox="1"/>
          <p:nvPr/>
        </p:nvSpPr>
        <p:spPr>
          <a:xfrm>
            <a:off x="6670637" y="2454624"/>
            <a:ext cx="4564909" cy="332398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242724"/>
                </a:solidFill>
                <a:latin typeface="Aptos (Body)"/>
              </a:rPr>
              <a:t>Vision Statement</a:t>
            </a:r>
          </a:p>
          <a:p>
            <a:pPr algn="ctr" defTabSz="597393">
              <a:spcAft>
                <a:spcPts val="600"/>
              </a:spcAft>
              <a:defRPr/>
            </a:pPr>
            <a:endParaRPr lang="en-US" sz="2200" b="1" kern="1200">
              <a:solidFill>
                <a:srgbClr val="00548B"/>
              </a:solidFill>
              <a:latin typeface="Aptos (Body)"/>
            </a:endParaRPr>
          </a:p>
          <a:p>
            <a:pPr algn="ctr" defTabSz="597393" fontAlgn="base">
              <a:spcAft>
                <a:spcPts val="600"/>
              </a:spcAft>
              <a:defRPr/>
            </a:pPr>
            <a:r>
              <a:rPr lang="en-US" sz="2200" kern="1200">
                <a:solidFill>
                  <a:srgbClr val="242724"/>
                </a:solidFill>
                <a:latin typeface="Aptos (Body)"/>
              </a:rPr>
              <a:t>We will have a positive impact on the State of Georgia and beyond by serving students and our community through broadening access to high-quality education and advancing workforce development.</a:t>
            </a:r>
            <a:endParaRPr lang="en-US" sz="2200">
              <a:solidFill>
                <a:srgbClr val="242724"/>
              </a:solidFill>
              <a:latin typeface="Aptos (Body)"/>
            </a:endParaRPr>
          </a:p>
        </p:txBody>
      </p:sp>
    </p:spTree>
    <p:extLst>
      <p:ext uri="{BB962C8B-B14F-4D97-AF65-F5344CB8AC3E}">
        <p14:creationId xmlns:p14="http://schemas.microsoft.com/office/powerpoint/2010/main" val="3608994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54148-4B26-2FA3-7D39-EC973AD5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Aptos Display (Headings)"/>
              </a:rPr>
              <a:t>CORE VALUES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171078-F96F-45F1-FC68-C0F5834A8206}"/>
              </a:ext>
            </a:extLst>
          </p:cNvPr>
          <p:cNvSpPr/>
          <p:nvPr/>
        </p:nvSpPr>
        <p:spPr>
          <a:xfrm>
            <a:off x="838200" y="2068574"/>
            <a:ext cx="5399402" cy="18274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6C627D-DDDC-A3DF-4A01-99884DEF741C}"/>
              </a:ext>
            </a:extLst>
          </p:cNvPr>
          <p:cNvSpPr/>
          <p:nvPr/>
        </p:nvSpPr>
        <p:spPr>
          <a:xfrm>
            <a:off x="838200" y="4100614"/>
            <a:ext cx="5399402" cy="18274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F998B5-126D-3609-B274-937AD75FDAD4}"/>
              </a:ext>
            </a:extLst>
          </p:cNvPr>
          <p:cNvSpPr/>
          <p:nvPr/>
        </p:nvSpPr>
        <p:spPr>
          <a:xfrm>
            <a:off x="6575911" y="2068574"/>
            <a:ext cx="4777889" cy="4072907"/>
          </a:xfrm>
          <a:prstGeom prst="rect">
            <a:avLst/>
          </a:prstGeom>
          <a:solidFill>
            <a:srgbClr val="FBE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A55C0A-7D80-49D1-4C13-0ACA7BB98B46}"/>
              </a:ext>
            </a:extLst>
          </p:cNvPr>
          <p:cNvSpPr txBox="1"/>
          <p:nvPr/>
        </p:nvSpPr>
        <p:spPr>
          <a:xfrm>
            <a:off x="6682400" y="1887372"/>
            <a:ext cx="4564909" cy="4760278"/>
          </a:xfrm>
          <a:prstGeom prst="rect">
            <a:avLst/>
          </a:prstGeom>
          <a:solidFill>
            <a:srgbClr val="FBE3D3"/>
          </a:solidFill>
        </p:spPr>
        <p:txBody>
          <a:bodyPr wrap="square" lIns="121920" tIns="60960" rIns="121920" bIns="60960" rtlCol="0" anchor="t">
            <a:spAutoFit/>
          </a:bodyPr>
          <a:lstStyle/>
          <a:p>
            <a:pPr algn="ctr" defTabSz="597393">
              <a:defRPr/>
            </a:pPr>
            <a:r>
              <a:rPr lang="en-US" sz="1600" b="1" kern="1200">
                <a:solidFill>
                  <a:srgbClr val="242724"/>
                </a:solidFill>
                <a:latin typeface="Aptos (Body)"/>
              </a:rPr>
              <a:t>Core Values</a:t>
            </a:r>
            <a:endParaRPr lang="en-US" sz="1600" b="1" kern="1200">
              <a:solidFill>
                <a:srgbClr val="00548B"/>
              </a:solidFill>
              <a:latin typeface="Aptos (Body)"/>
            </a:endParaRPr>
          </a:p>
          <a:p>
            <a:pPr marL="146859" indent="-146859" defTabSz="597393">
              <a:spcBef>
                <a:spcPts val="784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1200">
                <a:solidFill>
                  <a:srgbClr val="242724"/>
                </a:solidFill>
                <a:latin typeface="Aptos (Body)"/>
              </a:rPr>
              <a:t>Adaptability: </a:t>
            </a:r>
            <a:r>
              <a:rPr lang="en-US" kern="1200">
                <a:solidFill>
                  <a:srgbClr val="242724"/>
                </a:solidFill>
                <a:latin typeface="Aptos (Body)"/>
              </a:rPr>
              <a:t>We are agile and responsive in the face of change.</a:t>
            </a:r>
          </a:p>
          <a:p>
            <a:pPr marL="146859" indent="-146859" defTabSz="597393">
              <a:spcBef>
                <a:spcPts val="784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1200">
                <a:solidFill>
                  <a:srgbClr val="242724"/>
                </a:solidFill>
                <a:latin typeface="Aptos (Body)"/>
              </a:rPr>
              <a:t>Collaboration: </a:t>
            </a:r>
            <a:r>
              <a:rPr lang="en-US" kern="1200">
                <a:solidFill>
                  <a:srgbClr val="242724"/>
                </a:solidFill>
                <a:latin typeface="Aptos (Body)"/>
              </a:rPr>
              <a:t>We leverage our diverse knowledge and skillsets to achieve institutional goals. </a:t>
            </a:r>
          </a:p>
          <a:p>
            <a:pPr marL="146859" indent="-146859" defTabSz="597393">
              <a:spcBef>
                <a:spcPts val="784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1200">
                <a:solidFill>
                  <a:srgbClr val="242724"/>
                </a:solidFill>
                <a:latin typeface="Aptos (Body)"/>
              </a:rPr>
              <a:t>Excellence: </a:t>
            </a:r>
            <a:r>
              <a:rPr lang="en-US" kern="1200">
                <a:solidFill>
                  <a:srgbClr val="242724"/>
                </a:solidFill>
                <a:latin typeface="Aptos (Body)"/>
              </a:rPr>
              <a:t>We give our best effort and seek continuous improvement in all our initiatives. </a:t>
            </a:r>
            <a:endParaRPr lang="en-US" b="1" kern="1200">
              <a:solidFill>
                <a:srgbClr val="242724"/>
              </a:solidFill>
              <a:latin typeface="Aptos (Body)"/>
            </a:endParaRPr>
          </a:p>
          <a:p>
            <a:pPr marL="146859" indent="-146859" defTabSz="597393">
              <a:spcBef>
                <a:spcPts val="784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1200">
                <a:solidFill>
                  <a:srgbClr val="242724"/>
                </a:solidFill>
                <a:latin typeface="Aptos (Body)"/>
              </a:rPr>
              <a:t>Integrity: </a:t>
            </a:r>
            <a:r>
              <a:rPr lang="en-US" kern="1200">
                <a:solidFill>
                  <a:srgbClr val="242724"/>
                </a:solidFill>
                <a:latin typeface="Aptos (Body)"/>
              </a:rPr>
              <a:t>We promote ethical behavior, taking responsibility for our attitudes, actions, and results. </a:t>
            </a:r>
          </a:p>
          <a:p>
            <a:pPr marL="146859" indent="-146859" defTabSz="597393">
              <a:spcBef>
                <a:spcPts val="784"/>
              </a:spcBef>
              <a:buFont typeface="Arial" panose="020B0604020202020204" pitchFamily="34" charset="0"/>
              <a:buChar char="•"/>
              <a:defRPr/>
            </a:pPr>
            <a:r>
              <a:rPr lang="en-US" b="1" kern="1200">
                <a:solidFill>
                  <a:srgbClr val="242724"/>
                </a:solidFill>
                <a:latin typeface="Aptos (Body)"/>
              </a:rPr>
              <a:t>People-Centered: </a:t>
            </a:r>
            <a:r>
              <a:rPr lang="en-US" kern="1200">
                <a:solidFill>
                  <a:srgbClr val="242724"/>
                </a:solidFill>
                <a:latin typeface="Aptos (Body)"/>
              </a:rPr>
              <a:t>We value and invest in our students, faculty, staff, and community. </a:t>
            </a:r>
            <a:endParaRPr lang="en-US" b="1">
              <a:solidFill>
                <a:srgbClr val="242724"/>
              </a:solidFill>
              <a:latin typeface="Aptos (Body)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52C7E-9255-2436-0EEC-34D8E0C43CC2}"/>
              </a:ext>
            </a:extLst>
          </p:cNvPr>
          <p:cNvSpPr txBox="1"/>
          <p:nvPr/>
        </p:nvSpPr>
        <p:spPr>
          <a:xfrm>
            <a:off x="914883" y="2192534"/>
            <a:ext cx="519641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00548B"/>
                </a:solidFill>
                <a:latin typeface="Aptos (Body)"/>
              </a:rPr>
              <a:t>Core Values …</a:t>
            </a:r>
          </a:p>
          <a:p>
            <a:pPr defTabSz="597393">
              <a:spcAft>
                <a:spcPts val="600"/>
              </a:spcAft>
              <a:defRPr/>
            </a:pPr>
            <a:r>
              <a:rPr lang="en-US" sz="2200" kern="1200">
                <a:solidFill>
                  <a:srgbClr val="242724"/>
                </a:solidFill>
                <a:latin typeface="Aptos (Body)"/>
              </a:rPr>
              <a:t>are the norms, behaviors, and commitments that guide our actions.</a:t>
            </a:r>
            <a:endParaRPr lang="en-US" sz="2200">
              <a:solidFill>
                <a:srgbClr val="242724"/>
              </a:solidFill>
              <a:latin typeface="Aptos (Body)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905840-E85D-4AF1-D900-D52F1972D930}"/>
              </a:ext>
            </a:extLst>
          </p:cNvPr>
          <p:cNvSpPr txBox="1"/>
          <p:nvPr/>
        </p:nvSpPr>
        <p:spPr>
          <a:xfrm>
            <a:off x="914883" y="4233660"/>
            <a:ext cx="519641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7393">
              <a:spcAft>
                <a:spcPts val="600"/>
              </a:spcAft>
              <a:defRPr/>
            </a:pPr>
            <a:r>
              <a:rPr lang="en-US" sz="2200" b="1" kern="1200">
                <a:solidFill>
                  <a:srgbClr val="00548B"/>
                </a:solidFill>
                <a:latin typeface="Aptos (Body)"/>
              </a:rPr>
              <a:t>Core Values…</a:t>
            </a:r>
          </a:p>
          <a:p>
            <a:pPr defTabSz="597393">
              <a:spcAft>
                <a:spcPts val="600"/>
              </a:spcAft>
              <a:defRPr/>
            </a:pPr>
            <a:r>
              <a:rPr lang="en-US" sz="2200" kern="1200">
                <a:solidFill>
                  <a:srgbClr val="212121"/>
                </a:solidFill>
                <a:latin typeface="Aptos (Body)"/>
              </a:rPr>
              <a:t>Set the behavioral standards to which the community will be held accountable.</a:t>
            </a:r>
            <a:endParaRPr lang="en-US" sz="2200">
              <a:solidFill>
                <a:srgbClr val="212121"/>
              </a:solidFill>
              <a:latin typeface="Aptos (Body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935D7-BEA2-EEAF-C750-F046D1607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Aptos Display (Headings)"/>
              </a:rPr>
              <a:t>How Do We Get There?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A7FF65-88BA-6F48-D92A-618DD67C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Aptos Display (Headings)"/>
              </a:rPr>
              <a:t>2024-2027 STRATEGIC PLAN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A78F17C3-27E2-1C23-0F36-3AB44103986A}"/>
              </a:ext>
            </a:extLst>
          </p:cNvPr>
          <p:cNvSpPr/>
          <p:nvPr/>
        </p:nvSpPr>
        <p:spPr>
          <a:xfrm rot="10800000">
            <a:off x="3898746" y="2529902"/>
            <a:ext cx="5925780" cy="275214"/>
          </a:xfrm>
          <a:prstGeom prst="trapezoid">
            <a:avLst>
              <a:gd name="adj" fmla="val 34150"/>
            </a:avLst>
          </a:prstGeom>
          <a:solidFill>
            <a:srgbClr val="E4E5E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6437A1-FCBF-AFF2-E82E-59B4B98A5A6B}"/>
              </a:ext>
            </a:extLst>
          </p:cNvPr>
          <p:cNvSpPr txBox="1"/>
          <p:nvPr/>
        </p:nvSpPr>
        <p:spPr>
          <a:xfrm>
            <a:off x="3921885" y="2502182"/>
            <a:ext cx="5879501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87668">
              <a:spcAft>
                <a:spcPts val="600"/>
              </a:spcAft>
              <a:defRPr/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Adaptability • Collaboration • Excellence • Integrity • People-Centered</a:t>
            </a:r>
            <a:endParaRPr lang="en-US" sz="1400" b="1">
              <a:solidFill>
                <a:srgbClr val="092C74"/>
              </a:solidFill>
              <a:latin typeface="Aptos (Body)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6C575-9CD7-FCCB-042E-6E5BE8DF3554}"/>
              </a:ext>
            </a:extLst>
          </p:cNvPr>
          <p:cNvSpPr/>
          <p:nvPr/>
        </p:nvSpPr>
        <p:spPr>
          <a:xfrm>
            <a:off x="5435935" y="2876287"/>
            <a:ext cx="1364108" cy="1281094"/>
          </a:xfrm>
          <a:prstGeom prst="rect">
            <a:avLst/>
          </a:prstGeom>
          <a:solidFill>
            <a:srgbClr val="FFCB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5CDD16-CEDB-F14A-607E-A7AE26026628}"/>
              </a:ext>
            </a:extLst>
          </p:cNvPr>
          <p:cNvSpPr/>
          <p:nvPr/>
        </p:nvSpPr>
        <p:spPr>
          <a:xfrm>
            <a:off x="6894274" y="2876287"/>
            <a:ext cx="1364106" cy="1281094"/>
          </a:xfrm>
          <a:prstGeom prst="rect">
            <a:avLst/>
          </a:prstGeom>
          <a:solidFill>
            <a:srgbClr val="FFCB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F9FCE4-A8C5-6B05-C56B-0F534E19BD83}"/>
              </a:ext>
            </a:extLst>
          </p:cNvPr>
          <p:cNvSpPr/>
          <p:nvPr/>
        </p:nvSpPr>
        <p:spPr>
          <a:xfrm>
            <a:off x="8352611" y="2876287"/>
            <a:ext cx="1364105" cy="1281094"/>
          </a:xfrm>
          <a:prstGeom prst="rect">
            <a:avLst/>
          </a:prstGeom>
          <a:solidFill>
            <a:srgbClr val="FFCB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Triangle 35">
            <a:extLst>
              <a:ext uri="{FF2B5EF4-FFF2-40B4-BE49-F238E27FC236}">
                <a16:creationId xmlns:a16="http://schemas.microsoft.com/office/drawing/2014/main" id="{F406A10E-EA90-4565-8D8F-C637A221B054}"/>
              </a:ext>
            </a:extLst>
          </p:cNvPr>
          <p:cNvSpPr/>
          <p:nvPr/>
        </p:nvSpPr>
        <p:spPr>
          <a:xfrm>
            <a:off x="3718525" y="1784063"/>
            <a:ext cx="6347400" cy="680897"/>
          </a:xfrm>
          <a:prstGeom prst="triangle">
            <a:avLst>
              <a:gd name="adj" fmla="val 50793"/>
            </a:avLst>
          </a:prstGeom>
          <a:solidFill>
            <a:srgbClr val="7A7E7F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72B028-A066-6DFA-6425-D0D25F00CD68}"/>
              </a:ext>
            </a:extLst>
          </p:cNvPr>
          <p:cNvSpPr/>
          <p:nvPr/>
        </p:nvSpPr>
        <p:spPr>
          <a:xfrm>
            <a:off x="3977596" y="2876287"/>
            <a:ext cx="1364108" cy="1281094"/>
          </a:xfrm>
          <a:prstGeom prst="rect">
            <a:avLst/>
          </a:prstGeom>
          <a:solidFill>
            <a:srgbClr val="FFCB97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E18F76-3211-9C45-35C8-5DDE908FCB35}"/>
              </a:ext>
            </a:extLst>
          </p:cNvPr>
          <p:cNvSpPr/>
          <p:nvPr/>
        </p:nvSpPr>
        <p:spPr>
          <a:xfrm>
            <a:off x="3977597" y="4233477"/>
            <a:ext cx="5741171" cy="427201"/>
          </a:xfrm>
          <a:prstGeom prst="rect">
            <a:avLst/>
          </a:prstGeom>
          <a:solidFill>
            <a:srgbClr val="D5E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7782386-B89D-E6BF-EB67-AAD976AA657D}"/>
              </a:ext>
            </a:extLst>
          </p:cNvPr>
          <p:cNvSpPr/>
          <p:nvPr/>
        </p:nvSpPr>
        <p:spPr>
          <a:xfrm>
            <a:off x="3977597" y="4733876"/>
            <a:ext cx="5741171" cy="427201"/>
          </a:xfrm>
          <a:prstGeom prst="rect">
            <a:avLst/>
          </a:prstGeom>
          <a:solidFill>
            <a:srgbClr val="D5E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B59533-04FC-1B39-2483-4C403EB3B27F}"/>
              </a:ext>
            </a:extLst>
          </p:cNvPr>
          <p:cNvSpPr/>
          <p:nvPr/>
        </p:nvSpPr>
        <p:spPr>
          <a:xfrm>
            <a:off x="3977597" y="5234276"/>
            <a:ext cx="5741171" cy="427201"/>
          </a:xfrm>
          <a:prstGeom prst="rect">
            <a:avLst/>
          </a:prstGeom>
          <a:solidFill>
            <a:srgbClr val="D5E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 defTabSz="487668">
              <a:spcAft>
                <a:spcPts val="600"/>
              </a:spcAft>
            </a:pPr>
            <a:endParaRPr lang="en-US" sz="1280" b="1" kern="1200">
              <a:solidFill>
                <a:srgbClr val="092C74"/>
              </a:solidFill>
              <a:latin typeface="Montserrat"/>
              <a:ea typeface="+mn-lt"/>
              <a:cs typeface="+mn-lt"/>
            </a:endParaRPr>
          </a:p>
          <a:p>
            <a:pPr algn="ctr" defTabSz="487668">
              <a:lnSpc>
                <a:spcPct val="250000"/>
              </a:lnSpc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  <a:ea typeface="+mn-lt"/>
                <a:cs typeface="+mn-lt"/>
              </a:rPr>
              <a:t>Enhancing University Well-Being </a:t>
            </a:r>
            <a:endParaRPr lang="en-US" sz="1400" kern="1200">
              <a:solidFill>
                <a:srgbClr val="000000"/>
              </a:solidFill>
              <a:latin typeface="Aptos (Body)"/>
              <a:ea typeface="+mn-lt"/>
              <a:cs typeface="+mn-lt"/>
            </a:endParaRPr>
          </a:p>
          <a:p>
            <a:pPr algn="ctr" defTabSz="609585">
              <a:spcAft>
                <a:spcPts val="600"/>
              </a:spcAft>
            </a:pPr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B479AC-0336-195A-1654-A8B483A3CBE5}"/>
              </a:ext>
            </a:extLst>
          </p:cNvPr>
          <p:cNvSpPr/>
          <p:nvPr/>
        </p:nvSpPr>
        <p:spPr>
          <a:xfrm>
            <a:off x="3975546" y="5734675"/>
            <a:ext cx="5741171" cy="427201"/>
          </a:xfrm>
          <a:prstGeom prst="rect">
            <a:avLst/>
          </a:prstGeom>
          <a:solidFill>
            <a:srgbClr val="D5E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6E789F-F09D-5D4F-3946-A9C9937A2974}"/>
              </a:ext>
            </a:extLst>
          </p:cNvPr>
          <p:cNvSpPr txBox="1"/>
          <p:nvPr/>
        </p:nvSpPr>
        <p:spPr>
          <a:xfrm>
            <a:off x="3975545" y="2990956"/>
            <a:ext cx="1364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Building Academic and Career Pathways</a:t>
            </a:r>
            <a:endParaRPr lang="en-US" sz="1400" b="1">
              <a:solidFill>
                <a:srgbClr val="092C74"/>
              </a:solidFill>
              <a:latin typeface="Aptos (Body)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A6D1A6-F3F1-BA18-3EC7-4DE36D6EDAB0}"/>
              </a:ext>
            </a:extLst>
          </p:cNvPr>
          <p:cNvSpPr txBox="1"/>
          <p:nvPr/>
        </p:nvSpPr>
        <p:spPr>
          <a:xfrm>
            <a:off x="5196492" y="2929980"/>
            <a:ext cx="1842993" cy="144655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 defTabSz="487668"/>
            <a:r>
              <a:rPr lang="en-US" sz="1400" b="1" kern="1200">
                <a:solidFill>
                  <a:srgbClr val="092C74"/>
                </a:solidFill>
                <a:latin typeface="Aptos (Body)"/>
                <a:ea typeface="+mn-lt"/>
                <a:cs typeface="+mn-lt"/>
              </a:rPr>
              <a:t>Driving </a:t>
            </a:r>
            <a:endParaRPr lang="en-US" sz="1400" kern="1200">
              <a:solidFill>
                <a:srgbClr val="000000"/>
              </a:solidFill>
              <a:latin typeface="Aptos (Body)"/>
              <a:ea typeface="+mn-lt"/>
              <a:cs typeface="+mn-lt"/>
            </a:endParaRPr>
          </a:p>
          <a:p>
            <a:pPr algn="ctr" defTabSz="487668"/>
            <a:r>
              <a:rPr lang="en-US" sz="1400" b="1" kern="1200">
                <a:solidFill>
                  <a:srgbClr val="092C74"/>
                </a:solidFill>
                <a:latin typeface="Aptos (Body)"/>
                <a:ea typeface="+mn-lt"/>
                <a:cs typeface="+mn-lt"/>
              </a:rPr>
              <a:t>Student </a:t>
            </a:r>
            <a:endParaRPr lang="en-US" sz="1400" kern="1200">
              <a:solidFill>
                <a:srgbClr val="000000"/>
              </a:solidFill>
              <a:latin typeface="Aptos (Body)"/>
              <a:ea typeface="+mn-lt"/>
              <a:cs typeface="+mn-lt"/>
            </a:endParaRPr>
          </a:p>
          <a:p>
            <a:pPr algn="ctr" defTabSz="487668"/>
            <a:r>
              <a:rPr lang="en-US" sz="1400" b="1" kern="1200">
                <a:solidFill>
                  <a:srgbClr val="092C74"/>
                </a:solidFill>
                <a:latin typeface="Aptos (Body)"/>
                <a:ea typeface="+mn-lt"/>
                <a:cs typeface="+mn-lt"/>
              </a:rPr>
              <a:t>Success and Social </a:t>
            </a:r>
            <a:endParaRPr lang="en-US" sz="1400" kern="1200">
              <a:solidFill>
                <a:srgbClr val="000000"/>
              </a:solidFill>
              <a:latin typeface="Aptos (Body)"/>
              <a:ea typeface="+mn-lt"/>
              <a:cs typeface="+mn-lt"/>
            </a:endParaRPr>
          </a:p>
          <a:p>
            <a:pPr algn="ctr" defTabSz="487668"/>
            <a:r>
              <a:rPr lang="en-US" sz="1400" b="1" kern="1200">
                <a:solidFill>
                  <a:srgbClr val="092C74"/>
                </a:solidFill>
                <a:latin typeface="Aptos (Body)"/>
                <a:ea typeface="+mn-lt"/>
                <a:cs typeface="+mn-lt"/>
              </a:rPr>
              <a:t>Mobility</a:t>
            </a:r>
            <a:endParaRPr lang="en-US" sz="1400" kern="1200">
              <a:solidFill>
                <a:srgbClr val="000000"/>
              </a:solidFill>
              <a:latin typeface="Aptos (Body)"/>
              <a:ea typeface="+mn-lt"/>
              <a:cs typeface="+mn-lt"/>
            </a:endParaRPr>
          </a:p>
          <a:p>
            <a:pPr algn="ctr" defTabSz="609585">
              <a:spcAft>
                <a:spcPts val="600"/>
              </a:spcAft>
            </a:pPr>
            <a:endParaRPr lang="en-US" sz="1600" b="1">
              <a:solidFill>
                <a:srgbClr val="092C74"/>
              </a:solidFill>
              <a:latin typeface="Montserra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2B17F4-5450-087E-9729-481E72E59E71}"/>
              </a:ext>
            </a:extLst>
          </p:cNvPr>
          <p:cNvSpPr txBox="1"/>
          <p:nvPr/>
        </p:nvSpPr>
        <p:spPr>
          <a:xfrm>
            <a:off x="6892225" y="2990956"/>
            <a:ext cx="1364106" cy="553998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Growing Enrollment</a:t>
            </a:r>
            <a:endParaRPr lang="en-US" sz="1400">
              <a:solidFill>
                <a:srgbClr val="00548B"/>
              </a:solidFill>
              <a:latin typeface="Aptos (Body)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4BEE15-5312-A4BA-F642-228E2A606816}"/>
              </a:ext>
            </a:extLst>
          </p:cNvPr>
          <p:cNvSpPr txBox="1"/>
          <p:nvPr/>
        </p:nvSpPr>
        <p:spPr>
          <a:xfrm>
            <a:off x="8348512" y="2990955"/>
            <a:ext cx="13641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Increasing Community and Corporate Engagement</a:t>
            </a:r>
            <a:endParaRPr lang="en-US" sz="1400">
              <a:solidFill>
                <a:srgbClr val="092C74"/>
              </a:solidFill>
              <a:latin typeface="Aptos (Body)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326D27-8462-CFA1-3CA6-DB6F1424F10C}"/>
              </a:ext>
            </a:extLst>
          </p:cNvPr>
          <p:cNvSpPr txBox="1"/>
          <p:nvPr/>
        </p:nvSpPr>
        <p:spPr>
          <a:xfrm>
            <a:off x="3975545" y="4299421"/>
            <a:ext cx="5737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Achieving Financial Sustainability</a:t>
            </a:r>
            <a:endParaRPr lang="en-US" sz="1400" b="1">
              <a:solidFill>
                <a:srgbClr val="092C74"/>
              </a:solidFill>
              <a:latin typeface="Aptos (Body)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78C472-21F8-599A-FD66-8B77F08060D3}"/>
              </a:ext>
            </a:extLst>
          </p:cNvPr>
          <p:cNvSpPr txBox="1"/>
          <p:nvPr/>
        </p:nvSpPr>
        <p:spPr>
          <a:xfrm>
            <a:off x="3973271" y="5788253"/>
            <a:ext cx="5737072" cy="66172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  <a:ea typeface="+mn-lt"/>
                <a:cs typeface="+mn-lt"/>
              </a:rPr>
              <a:t>Strengthening Reputation and Brand Awareness</a:t>
            </a:r>
            <a:endParaRPr lang="en-US" sz="1400" kern="1200">
              <a:solidFill>
                <a:srgbClr val="000000"/>
              </a:solidFill>
              <a:latin typeface="Aptos (Body)"/>
              <a:ea typeface="+mn-lt"/>
              <a:cs typeface="+mn-lt"/>
            </a:endParaRPr>
          </a:p>
          <a:p>
            <a:pPr algn="ctr" defTabSz="609585">
              <a:spcAft>
                <a:spcPts val="600"/>
              </a:spcAft>
            </a:pPr>
            <a:endParaRPr lang="en-US" sz="1600" b="1">
              <a:solidFill>
                <a:srgbClr val="092C74"/>
              </a:solidFill>
              <a:latin typeface="Montserrat" pitchFamily="2" charset="7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BBA42E-DC45-0C1E-6C7A-66424F9293F6}"/>
              </a:ext>
            </a:extLst>
          </p:cNvPr>
          <p:cNvSpPr txBox="1"/>
          <p:nvPr/>
        </p:nvSpPr>
        <p:spPr>
          <a:xfrm>
            <a:off x="3973272" y="4784557"/>
            <a:ext cx="5737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Advancing Operational Excellence</a:t>
            </a:r>
            <a:endParaRPr lang="en-US" sz="1400" b="1">
              <a:solidFill>
                <a:srgbClr val="092C74"/>
              </a:solidFill>
              <a:latin typeface="Aptos (Body)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4142E7-4171-5776-1370-6A6617CA997A}"/>
              </a:ext>
            </a:extLst>
          </p:cNvPr>
          <p:cNvSpPr txBox="1"/>
          <p:nvPr/>
        </p:nvSpPr>
        <p:spPr>
          <a:xfrm>
            <a:off x="3973271" y="2081905"/>
            <a:ext cx="5925780" cy="33855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87668">
              <a:spcAft>
                <a:spcPts val="600"/>
              </a:spcAft>
              <a:defRPr/>
            </a:pPr>
            <a:r>
              <a:rPr lang="en-US" sz="1600" b="1" kern="1200">
                <a:solidFill>
                  <a:srgbClr val="092C74"/>
                </a:solidFill>
                <a:latin typeface="Aptos (Body)"/>
              </a:rPr>
              <a:t>Transforming Today for Tomorrow</a:t>
            </a:r>
            <a:endParaRPr lang="en-US" sz="1600" b="1">
              <a:solidFill>
                <a:srgbClr val="092C74"/>
              </a:solidFill>
              <a:latin typeface="Aptos (Body)"/>
            </a:endParaRPr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153A816D-9601-48C6-CFD4-BD84A9570CDE}"/>
              </a:ext>
            </a:extLst>
          </p:cNvPr>
          <p:cNvSpPr/>
          <p:nvPr/>
        </p:nvSpPr>
        <p:spPr>
          <a:xfrm>
            <a:off x="3701839" y="2876287"/>
            <a:ext cx="135377" cy="1281094"/>
          </a:xfrm>
          <a:prstGeom prst="leftBrace">
            <a:avLst/>
          </a:prstGeom>
          <a:ln w="19050" cmpd="sng">
            <a:solidFill>
              <a:srgbClr val="092C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548B"/>
              </a:solidFill>
              <a:latin typeface="Montserrat"/>
            </a:endParaRPr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B2DDD90F-06CB-0987-BB1E-AD7C81ADA7B8}"/>
              </a:ext>
            </a:extLst>
          </p:cNvPr>
          <p:cNvSpPr/>
          <p:nvPr/>
        </p:nvSpPr>
        <p:spPr>
          <a:xfrm>
            <a:off x="3707359" y="4288654"/>
            <a:ext cx="129857" cy="1873222"/>
          </a:xfrm>
          <a:prstGeom prst="leftBrace">
            <a:avLst/>
          </a:prstGeom>
          <a:ln w="19050" cmpd="sng">
            <a:solidFill>
              <a:srgbClr val="092C7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00548B"/>
              </a:solidFill>
              <a:latin typeface="Montserra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5C0DBA-20AB-10D7-5372-D541642894E2}"/>
              </a:ext>
            </a:extLst>
          </p:cNvPr>
          <p:cNvSpPr txBox="1"/>
          <p:nvPr/>
        </p:nvSpPr>
        <p:spPr>
          <a:xfrm>
            <a:off x="2367473" y="3256860"/>
            <a:ext cx="1366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Priority Areas of Focus</a:t>
            </a:r>
            <a:endParaRPr lang="en-US" sz="1400">
              <a:solidFill>
                <a:srgbClr val="092C74"/>
              </a:solidFill>
              <a:latin typeface="Aptos (Body)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0BB156-660D-493D-7D54-3137531A5DD9}"/>
              </a:ext>
            </a:extLst>
          </p:cNvPr>
          <p:cNvSpPr txBox="1"/>
          <p:nvPr/>
        </p:nvSpPr>
        <p:spPr>
          <a:xfrm>
            <a:off x="2367473" y="4913309"/>
            <a:ext cx="1366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87668">
              <a:spcAft>
                <a:spcPts val="600"/>
              </a:spcAft>
            </a:pPr>
            <a:r>
              <a:rPr lang="en-US" sz="1400" b="1" kern="1200">
                <a:solidFill>
                  <a:srgbClr val="092C74"/>
                </a:solidFill>
                <a:latin typeface="Aptos (Body)"/>
              </a:rPr>
              <a:t>Foundational Capabilities</a:t>
            </a:r>
            <a:endParaRPr lang="en-US" sz="1400">
              <a:solidFill>
                <a:srgbClr val="092C74"/>
              </a:solidFill>
              <a:latin typeface="Aptos (Body)"/>
            </a:endParaRPr>
          </a:p>
        </p:txBody>
      </p:sp>
    </p:spTree>
    <p:extLst>
      <p:ext uri="{BB962C8B-B14F-4D97-AF65-F5344CB8AC3E}">
        <p14:creationId xmlns:p14="http://schemas.microsoft.com/office/powerpoint/2010/main" val="408281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A61B9-303A-8AEB-4A5C-C2520351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Aptos Display (Headings)"/>
              </a:rPr>
              <a:t>THE PLAN IN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672-90A8-523F-1A83-B26EFDACDDF3}"/>
              </a:ext>
            </a:extLst>
          </p:cNvPr>
          <p:cNvSpPr>
            <a:spLocks/>
          </p:cNvSpPr>
          <p:nvPr/>
        </p:nvSpPr>
        <p:spPr>
          <a:xfrm>
            <a:off x="578744" y="2347414"/>
            <a:ext cx="11031464" cy="422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b="1"/>
              <a:t>Building Academic and Career Pathways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Current Example – Ignite Teacher Residency Program with Dekalb County -</a:t>
            </a:r>
            <a:endParaRPr lang="en-US" sz="2000"/>
          </a:p>
          <a:p>
            <a:pPr marL="342900" lvl="1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2"/>
            </a:pPr>
            <a:r>
              <a:rPr lang="en-US" sz="2000" b="1"/>
              <a:t>Driving Student Success and Social Mobility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Current Example - Child Care Grants - </a:t>
            </a:r>
            <a:r>
              <a:rPr lang="en-US" sz="2000"/>
              <a:t>This is an example of creating a support model to build student capacity to persist and graduate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en-US" sz="2000" b="1"/>
              <a:t>Increasing Corporate and Community Engagement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Current Example(s) - Coca Cola - </a:t>
            </a:r>
            <a:r>
              <a:rPr lang="en-US" sz="2000"/>
              <a:t>1 million investment in first generation student scholarships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Current Example - AT&amp;T- </a:t>
            </a:r>
            <a:r>
              <a:rPr lang="en-US" sz="2000"/>
              <a:t>Career and Internship Fairs, “Laker Trek”</a:t>
            </a:r>
            <a:r>
              <a:rPr lang="en-US" sz="2000" b="1"/>
              <a:t> </a:t>
            </a:r>
            <a:endParaRPr lang="en-US" sz="200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4"/>
            </a:pPr>
            <a:r>
              <a:rPr lang="en-US" sz="2000" b="1"/>
              <a:t>Growing Enrollment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Example - Communities In Schools, One Goal , Achieve Atlanta, College Aim - </a:t>
            </a:r>
            <a:r>
              <a:rPr lang="en-US" sz="2000"/>
              <a:t>Each focuses on low-income students and while they also work with other colleges, each has a direct pipeline into Clayton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442610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ake with pink flowers&#10;&#10;Description automatically generated">
            <a:extLst>
              <a:ext uri="{FF2B5EF4-FFF2-40B4-BE49-F238E27FC236}">
                <a16:creationId xmlns:a16="http://schemas.microsoft.com/office/drawing/2014/main" id="{D7C0FD99-4D87-CE38-F554-0DD2D6C4C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48" b="3675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FBEB8-0320-6A02-71BB-2404B67F8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4203278"/>
            <a:ext cx="8557193" cy="5360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>
                <a:solidFill>
                  <a:schemeClr val="bg1"/>
                </a:solidFill>
                <a:latin typeface="Aptos Display (Headings)"/>
              </a:rPr>
              <a:t>OUR NEXT STEPS?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33204-C474-436C-36AD-2519672DC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928" y="4956314"/>
            <a:ext cx="11058144" cy="1306417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Aptos (Body)"/>
              </a:rPr>
              <a:t>Priority Identification</a:t>
            </a:r>
          </a:p>
          <a:p>
            <a:pPr marL="4572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Aptos (Body)"/>
              </a:rPr>
              <a:t>Strategy Development			</a:t>
            </a:r>
          </a:p>
          <a:p>
            <a:pPr marL="4572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Aptos (Body)"/>
              </a:rPr>
              <a:t>Implementation</a:t>
            </a:r>
          </a:p>
          <a:p>
            <a:pPr marL="457200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Aptos (Body)"/>
              </a:rPr>
              <a:t>Measure, Adjust, Refine</a:t>
            </a:r>
          </a:p>
        </p:txBody>
      </p:sp>
    </p:spTree>
    <p:extLst>
      <p:ext uri="{BB962C8B-B14F-4D97-AF65-F5344CB8AC3E}">
        <p14:creationId xmlns:p14="http://schemas.microsoft.com/office/powerpoint/2010/main" val="3248764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C5BD5-2C58-96F6-48A7-D1A359415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YOU FIT INTO THE PLAN?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FD47F7A5-325C-9D69-7B68-AE69F9842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6746305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5775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CDDA6-FDE0-5C5A-AD08-3D3CC96C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3" y="356992"/>
            <a:ext cx="5102087" cy="93162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b="1">
                <a:latin typeface="Aptos Display (Headings)"/>
              </a:rPr>
              <a:t>PRESIDENTIAL ROUNDTABLES</a:t>
            </a:r>
          </a:p>
        </p:txBody>
      </p:sp>
      <p:pic>
        <p:nvPicPr>
          <p:cNvPr id="6" name="Content Placeholder 5" descr="A lake with trees and clouds in the sky&#10;&#10;Description automatically generated">
            <a:extLst>
              <a:ext uri="{FF2B5EF4-FFF2-40B4-BE49-F238E27FC236}">
                <a16:creationId xmlns:a16="http://schemas.microsoft.com/office/drawing/2014/main" id="{0F2E5897-78E1-73FC-EE6F-3908251428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9034" r="2185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63AAF-21C0-9F70-EE20-6A231BB0A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3878" y="1120576"/>
            <a:ext cx="4491820" cy="4969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spcAft>
                <a:spcPts val="600"/>
              </a:spcAft>
              <a:buNone/>
            </a:pPr>
            <a:endParaRPr lang="en-US" b="1" i="0">
              <a:effectLst/>
              <a:latin typeface="Aptos (Body)"/>
            </a:endParaRPr>
          </a:p>
          <a:p>
            <a:pPr>
              <a:spcAft>
                <a:spcPts val="600"/>
              </a:spcAft>
            </a:pPr>
            <a:r>
              <a:rPr lang="en-US" b="1" i="0">
                <a:effectLst/>
                <a:latin typeface="Aptos (Body)"/>
              </a:rPr>
              <a:t>Thursday, October 17 </a:t>
            </a:r>
            <a:r>
              <a:rPr lang="en-US" b="0" i="0">
                <a:effectLst/>
                <a:latin typeface="Aptos (Body)"/>
              </a:rPr>
              <a:t>(11:30 am – 1:00 pm) </a:t>
            </a:r>
            <a:r>
              <a:rPr lang="en-US">
                <a:latin typeface="Aptos (Body)"/>
              </a:rPr>
              <a:t>K-12 </a:t>
            </a:r>
            <a:r>
              <a:rPr lang="en-US" b="0" i="0">
                <a:effectLst/>
                <a:latin typeface="Aptos (Body)"/>
              </a:rPr>
              <a:t>Education  </a:t>
            </a:r>
          </a:p>
          <a:p>
            <a:pPr>
              <a:spcAft>
                <a:spcPts val="600"/>
              </a:spcAft>
            </a:pPr>
            <a:r>
              <a:rPr lang="en-US" b="1" i="0">
                <a:effectLst/>
                <a:latin typeface="Aptos (Body)"/>
              </a:rPr>
              <a:t>Thursday, November 7</a:t>
            </a:r>
            <a:r>
              <a:rPr lang="en-US" b="0" i="0">
                <a:effectLst/>
                <a:latin typeface="Aptos (Body)"/>
              </a:rPr>
              <a:t> (11:30 am – 1:00 pm) – Business &amp; Industry Partners </a:t>
            </a:r>
          </a:p>
          <a:p>
            <a:pPr>
              <a:spcAft>
                <a:spcPts val="600"/>
              </a:spcAft>
            </a:pPr>
            <a:r>
              <a:rPr lang="en-US" b="1" i="0">
                <a:effectLst/>
                <a:latin typeface="Aptos (Body)"/>
              </a:rPr>
              <a:t>Thursday, November 14</a:t>
            </a:r>
            <a:r>
              <a:rPr lang="en-US" b="0" i="0">
                <a:effectLst/>
                <a:latin typeface="Aptos (Body)"/>
              </a:rPr>
              <a:t> (11:30 am – 1:00 pm) – Community Leaders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156123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B8587E4E-B868-0A54-609C-E88DAFCF1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374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14" name="Content Placeholder 13" descr="A group of ducks swimming in a lake&#10;&#10;Description automatically generated">
            <a:extLst>
              <a:ext uri="{FF2B5EF4-FFF2-40B4-BE49-F238E27FC236}">
                <a16:creationId xmlns:a16="http://schemas.microsoft.com/office/drawing/2014/main" id="{81A44876-3E07-BC77-8ED6-47992D14EA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4890" r="14888" b="-1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CD03D-A01A-B56A-E6EE-2CDE868B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SAVE THE DATE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511057-173D-77DF-CBDA-CA8B7DEDC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138" y="4697298"/>
            <a:ext cx="5040034" cy="143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700" dirty="0"/>
              <a:t>Investiture Ceremony of Georj L. Lewis, Ed.D.</a:t>
            </a:r>
          </a:p>
          <a:p>
            <a:pPr algn="ctr"/>
            <a:r>
              <a:rPr lang="en-US" sz="1700" dirty="0"/>
              <a:t>Friday, September 20, 2024 at 10:00 A.M in Spivey Hall</a:t>
            </a:r>
          </a:p>
        </p:txBody>
      </p:sp>
    </p:spTree>
    <p:extLst>
      <p:ext uri="{BB962C8B-B14F-4D97-AF65-F5344CB8AC3E}">
        <p14:creationId xmlns:p14="http://schemas.microsoft.com/office/powerpoint/2010/main" val="205320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AACC9E7-FAB3-D01E-1FC9-A1BD4CD823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  <a:latin typeface="Aptos Display (Headings)"/>
              </a:rPr>
              <a:t>STRATEGIC PLAN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EC6953E9-CC27-E84D-A2AE-11CAA67EC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87600"/>
            <a:ext cx="9144000" cy="2870200"/>
          </a:xfrm>
        </p:spPr>
        <p:txBody>
          <a:bodyPr>
            <a:normAutofit/>
          </a:bodyPr>
          <a:lstStyle/>
          <a:p>
            <a:r>
              <a:rPr lang="en-US" sz="2800">
                <a:latin typeface="Aptos (Body)"/>
              </a:rPr>
              <a:t>TRANSFORMING TODAY FOR TOMORROW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latin typeface="Aptos (Body)"/>
              </a:rPr>
              <a:t>Dr. Georj Lewis</a:t>
            </a:r>
          </a:p>
          <a:p>
            <a:r>
              <a:rPr lang="en-US">
                <a:latin typeface="Aptos (Body)"/>
              </a:rPr>
              <a:t>President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54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cover with white and orange geometric shapes&#10;&#10;Description automatically generated">
            <a:extLst>
              <a:ext uri="{FF2B5EF4-FFF2-40B4-BE49-F238E27FC236}">
                <a16:creationId xmlns:a16="http://schemas.microsoft.com/office/drawing/2014/main" id="{49A89EB3-5139-AAF4-12DD-C50FBEA6F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7913"/>
          <a:stretch/>
        </p:blipFill>
        <p:spPr>
          <a:xfrm>
            <a:off x="0" y="0"/>
            <a:ext cx="5294716" cy="3807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F1003-44FA-C7A2-8575-3DB39A3CC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3" r="5700" b="-4"/>
          <a:stretch/>
        </p:blipFill>
        <p:spPr>
          <a:xfrm>
            <a:off x="5476524" y="875115"/>
            <a:ext cx="3908760" cy="444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13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69AFD7-3679-648D-85A9-27D66B85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19" y="5102666"/>
            <a:ext cx="10119361" cy="830997"/>
          </a:xfrm>
        </p:spPr>
        <p:txBody>
          <a:bodyPr>
            <a:normAutofit/>
          </a:bodyPr>
          <a:lstStyle/>
          <a:p>
            <a:pPr algn="ctr"/>
            <a:r>
              <a:rPr lang="en-US" sz="4000" spc="200">
                <a:solidFill>
                  <a:schemeClr val="bg1"/>
                </a:solidFill>
                <a:latin typeface="Aptos Display (Headings)"/>
              </a:rPr>
              <a:t>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1AB1C-C234-DD1A-B276-FE68859B6C2C}"/>
              </a:ext>
            </a:extLst>
          </p:cNvPr>
          <p:cNvSpPr txBox="1"/>
          <p:nvPr/>
        </p:nvSpPr>
        <p:spPr>
          <a:xfrm>
            <a:off x="1863968" y="5746875"/>
            <a:ext cx="9352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(Body)"/>
              </a:rPr>
              <a:t>In the institution’s 54-year history, it has grown from a junior college offering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(Body)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(Body)"/>
              </a:rPr>
              <a:t>associate degrees with fewer than 1000 students, to a university of nearly 6000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(Body)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(Body)"/>
              </a:rPr>
              <a:t>students ranging from dual enrollment to graduate students.</a:t>
            </a:r>
          </a:p>
        </p:txBody>
      </p:sp>
    </p:spTree>
    <p:extLst>
      <p:ext uri="{BB962C8B-B14F-4D97-AF65-F5344CB8AC3E}">
        <p14:creationId xmlns:p14="http://schemas.microsoft.com/office/powerpoint/2010/main" val="4035081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B74C-38FA-35E5-6996-A5EA82721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9" y="103"/>
            <a:ext cx="6002110" cy="1073221"/>
          </a:xfrm>
        </p:spPr>
        <p:txBody>
          <a:bodyPr>
            <a:normAutofit/>
          </a:bodyPr>
          <a:lstStyle/>
          <a:p>
            <a:r>
              <a:rPr lang="en-US" sz="4000">
                <a:latin typeface="Aptos Display (Headings)"/>
              </a:rPr>
              <a:t>QUICK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0DD03-94DA-6593-49F7-C0996010D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28" y="920823"/>
            <a:ext cx="6904383" cy="5937074"/>
          </a:xfrm>
        </p:spPr>
        <p:txBody>
          <a:bodyPr>
            <a:no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Accredited by the Southern Association of Colleges and Schools Commission on Colleges (SACSCOC)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214 Acre Campus located a few short miles south of Atlanta Hartsfield-Jackson International Airport in Morrow, GA (Southern Crescent)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Park like Setting w/7-lakes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Faculty/Staff Count - ~600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Minority Serving Institution, Predominantly Black Institution (PBI),  with a Large Non-Traditional Student Body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Average Student Age is 26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Student Adjusted Family Income of $29,020 (2021-22 Financial Aid Year)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University Housing – 1,248 Beds (Suite and Apartment Style)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Division II Athletics (Peach Belt Conference)</a:t>
            </a:r>
            <a:r>
              <a:rPr lang="en-US" sz="2000" b="0" i="0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​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Aptos (Body)"/>
                <a:ea typeface="Lato" panose="020F0502020204030203" pitchFamily="34" charset="0"/>
                <a:cs typeface="Lato" panose="020F0502020204030203" pitchFamily="34" charset="0"/>
              </a:rPr>
              <a:t>Ranked #38 in Top Performers on Social Mobility by U.S. News &amp; World Report in 2023</a:t>
            </a:r>
            <a:endParaRPr lang="en-US" sz="2000" b="0" i="0">
              <a:effectLst/>
              <a:latin typeface="Aptos (Body)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 descr="A building with a large glass front&#10;&#10;Description automatically generated with medium confidence">
            <a:extLst>
              <a:ext uri="{FF2B5EF4-FFF2-40B4-BE49-F238E27FC236}">
                <a16:creationId xmlns:a16="http://schemas.microsoft.com/office/drawing/2014/main" id="{04ABD33D-06D1-1D13-55D3-D94CFB9A1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1" r="3421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327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F238DE-A825-99C9-F14D-0C1A455E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459" y="643467"/>
            <a:ext cx="558502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layton State University launches mental health initiative | News |  henryherald.com">
            <a:extLst>
              <a:ext uri="{FF2B5EF4-FFF2-40B4-BE49-F238E27FC236}">
                <a16:creationId xmlns:a16="http://schemas.microsoft.com/office/drawing/2014/main" id="{B3589111-CE0E-8B2B-CA9F-87DF80CA7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8" b="2"/>
          <a:stretch/>
        </p:blipFill>
        <p:spPr bwMode="auto">
          <a:xfrm>
            <a:off x="4038599" y="10"/>
            <a:ext cx="8160026" cy="68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39D838-4201-C409-A47A-1C1782AE4902}"/>
              </a:ext>
            </a:extLst>
          </p:cNvPr>
          <p:cNvSpPr>
            <a:spLocks/>
          </p:cNvSpPr>
          <p:nvPr/>
        </p:nvSpPr>
        <p:spPr>
          <a:xfrm>
            <a:off x="-98575" y="2912795"/>
            <a:ext cx="3825773" cy="35314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solidFill>
                  <a:srgbClr val="FFFFFF"/>
                </a:solidFill>
                <a:latin typeface="Aptos Display (Headings)"/>
                <a:ea typeface="+mj-ea"/>
                <a:cs typeface="+mj-cs"/>
              </a:rPr>
              <a:t>THE PROCESS</a:t>
            </a:r>
          </a:p>
        </p:txBody>
      </p:sp>
    </p:spTree>
    <p:extLst>
      <p:ext uri="{BB962C8B-B14F-4D97-AF65-F5344CB8AC3E}">
        <p14:creationId xmlns:p14="http://schemas.microsoft.com/office/powerpoint/2010/main" val="1585041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3FD05DF-B414-CF18-C204-D5BE6F7E5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5808043"/>
              </p:ext>
            </p:extLst>
          </p:nvPr>
        </p:nvGraphicFramePr>
        <p:xfrm>
          <a:off x="480423" y="1254101"/>
          <a:ext cx="11176000" cy="4110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A7AC669-035F-34FE-97EF-5B339F07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877824"/>
          </a:xfrm>
        </p:spPr>
        <p:txBody>
          <a:bodyPr>
            <a:normAutofit/>
          </a:bodyPr>
          <a:lstStyle/>
          <a:p>
            <a:r>
              <a:rPr lang="en-US" sz="4800">
                <a:latin typeface="Aptos Display (Headings)"/>
              </a:rPr>
              <a:t>STRATEGIC PLANNING TIMELINE</a:t>
            </a:r>
          </a:p>
        </p:txBody>
      </p:sp>
      <p:sp>
        <p:nvSpPr>
          <p:cNvPr id="10" name="Subtitle 3">
            <a:extLst>
              <a:ext uri="{FF2B5EF4-FFF2-40B4-BE49-F238E27FC236}">
                <a16:creationId xmlns:a16="http://schemas.microsoft.com/office/drawing/2014/main" id="{B62A83C2-1A88-3706-ACFE-8DCBFA7AC6D3}"/>
              </a:ext>
            </a:extLst>
          </p:cNvPr>
          <p:cNvSpPr>
            <a:spLocks noGrp="1"/>
          </p:cNvSpPr>
          <p:nvPr>
            <p:ph type="subTitle" sz="quarter" idx="15"/>
          </p:nvPr>
        </p:nvSpPr>
        <p:spPr>
          <a:xfrm>
            <a:off x="609600" y="1254873"/>
            <a:ext cx="10972800" cy="585600"/>
          </a:xfrm>
        </p:spPr>
        <p:txBody>
          <a:bodyPr>
            <a:normAutofit/>
          </a:bodyPr>
          <a:lstStyle/>
          <a:p>
            <a:r>
              <a:rPr lang="en-US" sz="2400">
                <a:latin typeface="Aptos (Body)"/>
              </a:rPr>
              <a:t>Clayton State University is engaged in a five-phased strategic planning process.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5FB81-F267-6B84-E478-E0D2EFE0A4DE}"/>
              </a:ext>
            </a:extLst>
          </p:cNvPr>
          <p:cNvSpPr txBox="1"/>
          <p:nvPr/>
        </p:nvSpPr>
        <p:spPr>
          <a:xfrm>
            <a:off x="2593685" y="2130027"/>
            <a:ext cx="2354753" cy="369332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 defTabSz="1219170">
              <a:defRPr/>
            </a:pPr>
            <a:r>
              <a:rPr lang="en-US" sz="1600" b="1" kern="0">
                <a:solidFill>
                  <a:srgbClr val="242724"/>
                </a:solidFill>
                <a:latin typeface="Aptos (Body)"/>
              </a:rPr>
              <a:t>Jun. – Oct.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EC6156-C12C-FD11-C523-00F084DEE278}"/>
              </a:ext>
            </a:extLst>
          </p:cNvPr>
          <p:cNvSpPr txBox="1"/>
          <p:nvPr/>
        </p:nvSpPr>
        <p:spPr>
          <a:xfrm>
            <a:off x="480424" y="2130027"/>
            <a:ext cx="2083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kern="0">
                <a:solidFill>
                  <a:srgbClr val="242724"/>
                </a:solidFill>
                <a:latin typeface="Aptos (Body)"/>
              </a:rPr>
              <a:t>Jun. 2023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8D14BE5-0B11-A28E-3FF4-529F761BB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152315"/>
              </p:ext>
            </p:extLst>
          </p:nvPr>
        </p:nvGraphicFramePr>
        <p:xfrm>
          <a:off x="274258" y="4741513"/>
          <a:ext cx="11408229" cy="1717040"/>
        </p:xfrm>
        <a:graphic>
          <a:graphicData uri="http://schemas.openxmlformats.org/drawingml/2006/table">
            <a:tbl>
              <a:tblPr firstCol="1"/>
              <a:tblGrid>
                <a:gridCol w="486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4389">
                  <a:extLst>
                    <a:ext uri="{9D8B030D-6E8A-4147-A177-3AD203B41FA5}">
                      <a16:colId xmlns:a16="http://schemas.microsoft.com/office/drawing/2014/main" val="1710515281"/>
                    </a:ext>
                  </a:extLst>
                </a:gridCol>
                <a:gridCol w="2184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4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4389">
                  <a:extLst>
                    <a:ext uri="{9D8B030D-6E8A-4147-A177-3AD203B41FA5}">
                      <a16:colId xmlns:a16="http://schemas.microsoft.com/office/drawing/2014/main" val="1885770793"/>
                    </a:ext>
                  </a:extLst>
                </a:gridCol>
                <a:gridCol w="2184389">
                  <a:extLst>
                    <a:ext uri="{9D8B030D-6E8A-4147-A177-3AD203B41FA5}">
                      <a16:colId xmlns:a16="http://schemas.microsoft.com/office/drawing/2014/main" val="2359761866"/>
                    </a:ext>
                  </a:extLst>
                </a:gridCol>
              </a:tblGrid>
              <a:tr h="17170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spcAft>
                          <a:spcPts val="3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400">
                          <a:solidFill>
                            <a:schemeClr val="tx2"/>
                          </a:solidFill>
                          <a:latin typeface="Aptos (Body)"/>
                        </a:rPr>
                        <a:t>Key Activities</a:t>
                      </a:r>
                    </a:p>
                  </a:txBody>
                  <a:tcPr marL="0" marR="0" marT="0" marB="0" vert="vert270" anchor="ctr">
                    <a:lnL w="12700" cmpd="sng">
                      <a:solidFill>
                        <a:srgbClr val="2A2F30"/>
                      </a:solidFill>
                    </a:lnL>
                    <a:lnR w="12700" cmpd="sng">
                      <a:solidFill>
                        <a:srgbClr val="2A2F30"/>
                      </a:solidFill>
                    </a:lnR>
                    <a:lnT w="12700" cmpd="sng">
                      <a:solidFill>
                        <a:srgbClr val="2A2F30"/>
                      </a:solidFill>
                    </a:lnT>
                    <a:lnB w="12700" cmpd="sng">
                      <a:solidFill>
                        <a:srgbClr val="2A2F3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2F30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Align on desired outcomes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Surface key themes to be addressed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Charge Steering Committee of faculty and staff</a:t>
                      </a:r>
                    </a:p>
                  </a:txBody>
                  <a:tcPr marL="60960" marR="60960" marT="60960" marB="60960">
                    <a:lnL w="12700" cmpd="sng">
                      <a:solidFill>
                        <a:srgbClr val="2A2F30"/>
                      </a:solidFill>
                    </a:lnL>
                    <a:lnR w="12700" cap="flat" cmpd="sng" algn="ctr">
                      <a:solidFill>
                        <a:srgbClr val="2A2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2A2F30"/>
                      </a:solidFill>
                    </a:lnT>
                    <a:lnB w="12700" cmpd="sng">
                      <a:solidFill>
                        <a:srgbClr val="2A2F3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indent="-171450">
                        <a:spcAft>
                          <a:spcPts val="30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1543050" algn="l"/>
                        </a:tabLs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Strengthen our current state understanding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1543050" algn="l"/>
                        </a:tabLst>
                        <a:defRPr/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Conduct market scan and benchmarking</a:t>
                      </a:r>
                    </a:p>
                    <a:p>
                      <a:pPr marL="171450" indent="-171450">
                        <a:spcAft>
                          <a:spcPts val="30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1543050" algn="l"/>
                        </a:tabLst>
                      </a:pPr>
                      <a:r>
                        <a:rPr lang="en-US" sz="14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Engage community members through focus groups and survey</a:t>
                      </a:r>
                    </a:p>
                  </a:txBody>
                  <a:tcPr marL="60960" marR="60960" marT="60960" marB="60960">
                    <a:lnL w="12700" cmpd="sng">
                      <a:solidFill>
                        <a:srgbClr val="2A2F30"/>
                      </a:solidFill>
                    </a:lnL>
                    <a:lnR w="12700" cmpd="sng">
                      <a:solidFill>
                        <a:srgbClr val="2A2F30"/>
                      </a:solidFill>
                    </a:lnR>
                    <a:lnT w="12700" cmpd="sng">
                      <a:solidFill>
                        <a:srgbClr val="2A2F30"/>
                      </a:solidFill>
                    </a:lnT>
                    <a:lnB w="12700" cmpd="sng">
                      <a:solidFill>
                        <a:srgbClr val="2A2F3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Develop strategic options and prioritization framework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Prioritize strategic options</a:t>
                      </a:r>
                    </a:p>
                  </a:txBody>
                  <a:tcPr marL="60960" marR="60960" marT="60960" marB="60960">
                    <a:lnL w="12700" cap="flat" cmpd="sng" algn="ctr">
                      <a:solidFill>
                        <a:srgbClr val="2A2F3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2A2F30"/>
                      </a:solidFill>
                    </a:lnR>
                    <a:lnT w="12700" cmpd="sng">
                      <a:solidFill>
                        <a:srgbClr val="2A2F30"/>
                      </a:solidFill>
                    </a:lnT>
                    <a:lnB w="12700" cmpd="sng">
                      <a:solidFill>
                        <a:srgbClr val="2A2F3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Synthesize inputs to create a strategic plan outline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Draft the strategic plan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</a:rPr>
                        <a:t>Socialize and refine the draft strategic plan</a:t>
                      </a:r>
                    </a:p>
                  </a:txBody>
                  <a:tcPr marL="60960" marR="60960" marT="60960" marB="60960">
                    <a:lnL w="12700" cmpd="sng">
                      <a:solidFill>
                        <a:srgbClr val="2A2F30"/>
                      </a:solidFill>
                    </a:lnL>
                    <a:lnR w="12700" cmpd="sng">
                      <a:solidFill>
                        <a:srgbClr val="2A2F30"/>
                      </a:solidFill>
                    </a:lnR>
                    <a:lnT w="12700" cmpd="sng">
                      <a:solidFill>
                        <a:srgbClr val="2A2F30"/>
                      </a:solidFill>
                    </a:lnT>
                    <a:lnB w="12700" cmpd="sng">
                      <a:solidFill>
                        <a:srgbClr val="2A2F3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  <a:ea typeface="+mn-ea"/>
                          <a:cs typeface="+mn-cs"/>
                        </a:rPr>
                        <a:t>Finalize the strategic plan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>
                          <a:solidFill>
                            <a:sysClr val="windowText" lastClr="000000"/>
                          </a:solidFill>
                          <a:latin typeface="Aptos (Body)"/>
                          <a:ea typeface="+mn-ea"/>
                          <a:cs typeface="+mn-cs"/>
                        </a:rPr>
                        <a:t>Develop implementation resources</a:t>
                      </a:r>
                    </a:p>
                  </a:txBody>
                  <a:tcPr marL="60960" marR="60960" marT="60960" marB="60960">
                    <a:lnL w="12700" cmpd="sng">
                      <a:solidFill>
                        <a:srgbClr val="2A2F30"/>
                      </a:solidFill>
                    </a:lnL>
                    <a:lnR w="12700" cmpd="sng">
                      <a:solidFill>
                        <a:srgbClr val="2A2F30"/>
                      </a:solidFill>
                    </a:lnR>
                    <a:lnT w="12700" cmpd="sng">
                      <a:solidFill>
                        <a:srgbClr val="2A2F30"/>
                      </a:solidFill>
                    </a:lnT>
                    <a:lnB w="12700" cmpd="sng">
                      <a:solidFill>
                        <a:srgbClr val="2A2F3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8B9AB3B-929C-DD27-71B3-B1AD3B4C8F9B}"/>
              </a:ext>
            </a:extLst>
          </p:cNvPr>
          <p:cNvSpPr txBox="1"/>
          <p:nvPr/>
        </p:nvSpPr>
        <p:spPr>
          <a:xfrm>
            <a:off x="4978450" y="2130027"/>
            <a:ext cx="2083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kern="0">
                <a:solidFill>
                  <a:srgbClr val="242724"/>
                </a:solidFill>
                <a:latin typeface="Aptos (Body)"/>
              </a:rPr>
              <a:t>Oct. – Nov.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9CA2C4-7DC9-9D3C-DCDC-0B543BDCDB0C}"/>
              </a:ext>
            </a:extLst>
          </p:cNvPr>
          <p:cNvSpPr txBox="1"/>
          <p:nvPr/>
        </p:nvSpPr>
        <p:spPr>
          <a:xfrm>
            <a:off x="7091711" y="2130027"/>
            <a:ext cx="2365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kern="0">
                <a:solidFill>
                  <a:srgbClr val="242724"/>
                </a:solidFill>
                <a:latin typeface="Aptos (Body)"/>
              </a:rPr>
              <a:t>Nov. 2023 – Jan.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39882D-4BE2-F5E4-B910-09C0B186FC9E}"/>
              </a:ext>
            </a:extLst>
          </p:cNvPr>
          <p:cNvSpPr txBox="1"/>
          <p:nvPr/>
        </p:nvSpPr>
        <p:spPr>
          <a:xfrm>
            <a:off x="9628329" y="2130027"/>
            <a:ext cx="2083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600" b="1" kern="0">
                <a:solidFill>
                  <a:srgbClr val="242724"/>
                </a:solidFill>
                <a:latin typeface="Aptos (Body)"/>
              </a:rPr>
              <a:t>Feb. – Mar. 2024</a:t>
            </a:r>
          </a:p>
        </p:txBody>
      </p:sp>
    </p:spTree>
    <p:extLst>
      <p:ext uri="{BB962C8B-B14F-4D97-AF65-F5344CB8AC3E}">
        <p14:creationId xmlns:p14="http://schemas.microsoft.com/office/powerpoint/2010/main" val="284994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A7AC669-035F-34FE-97EF-5B339F07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877824"/>
          </a:xfrm>
        </p:spPr>
        <p:txBody>
          <a:bodyPr>
            <a:normAutofit/>
          </a:bodyPr>
          <a:lstStyle/>
          <a:p>
            <a:r>
              <a:rPr lang="en-US">
                <a:latin typeface="Aptos Display (Headings)"/>
              </a:rPr>
              <a:t>COMMUNITY ENGAGEMENT UPDATE </a:t>
            </a:r>
          </a:p>
        </p:txBody>
      </p:sp>
      <p:graphicFrame>
        <p:nvGraphicFramePr>
          <p:cNvPr id="4" name="object 32">
            <a:extLst>
              <a:ext uri="{FF2B5EF4-FFF2-40B4-BE49-F238E27FC236}">
                <a16:creationId xmlns:a16="http://schemas.microsoft.com/office/drawing/2014/main" id="{4E2D58B7-2B98-6420-0B8B-9941E8C2A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56083"/>
              </p:ext>
            </p:extLst>
          </p:nvPr>
        </p:nvGraphicFramePr>
        <p:xfrm>
          <a:off x="388355" y="1452569"/>
          <a:ext cx="2851992" cy="1677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1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"/>
                        </a:spcBef>
                      </a:pPr>
                      <a:r>
                        <a:rPr lang="en-US" sz="1200" b="1" spc="73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Steering Committee Focus Groups</a:t>
                      </a:r>
                      <a:endParaRPr lang="en-US" sz="1200">
                        <a:latin typeface="Aptos (Body)"/>
                        <a:cs typeface="Century Gothic"/>
                      </a:endParaRPr>
                    </a:p>
                    <a:p>
                      <a:pPr marL="953" algn="ctr" defTabSz="4572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1200" i="1" kern="1200" spc="94">
                          <a:solidFill>
                            <a:srgbClr val="232723"/>
                          </a:solidFill>
                          <a:latin typeface="Aptos (Body)"/>
                          <a:ea typeface="+mn-ea"/>
                          <a:cs typeface="Calibri"/>
                        </a:rPr>
                        <a:t>June 2023</a:t>
                      </a: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9529">
                <a:tc>
                  <a:txBody>
                    <a:bodyPr/>
                    <a:lstStyle/>
                    <a:p>
                      <a:pPr marL="263525" marR="150495" indent="-172720">
                        <a:lnSpc>
                          <a:spcPct val="100000"/>
                        </a:lnSpc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  <a:cs typeface="Century Gothic"/>
                        </a:rPr>
                        <a:t>22 Steering Committee Members</a:t>
                      </a:r>
                    </a:p>
                    <a:p>
                      <a:pPr marL="263525" marR="150495" indent="-172720">
                        <a:lnSpc>
                          <a:spcPct val="100000"/>
                        </a:lnSpc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  <a:cs typeface="Century Gothic"/>
                        </a:rPr>
                        <a:t>Sessions discussed the strengths, challenges, and opportunities present at Clayton State. </a:t>
                      </a:r>
                    </a:p>
                  </a:txBody>
                  <a:tcPr marL="0" marR="0" marT="44027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>
            <a:extLst>
              <a:ext uri="{FF2B5EF4-FFF2-40B4-BE49-F238E27FC236}">
                <a16:creationId xmlns:a16="http://schemas.microsoft.com/office/drawing/2014/main" id="{677CB716-6866-97CC-94C7-BABC825F47B4}"/>
              </a:ext>
            </a:extLst>
          </p:cNvPr>
          <p:cNvSpPr/>
          <p:nvPr/>
        </p:nvSpPr>
        <p:spPr>
          <a:xfrm>
            <a:off x="0" y="2609157"/>
            <a:ext cx="12192000" cy="3479800"/>
          </a:xfrm>
          <a:custGeom>
            <a:avLst/>
            <a:gdLst/>
            <a:ahLst/>
            <a:cxnLst/>
            <a:rect l="l" t="t" r="r" b="b"/>
            <a:pathLst>
              <a:path w="9144000" h="2609850">
                <a:moveTo>
                  <a:pt x="0" y="0"/>
                </a:moveTo>
                <a:lnTo>
                  <a:pt x="0" y="3566"/>
                </a:lnTo>
                <a:lnTo>
                  <a:pt x="9143999" y="2609569"/>
                </a:lnTo>
                <a:lnTo>
                  <a:pt x="9143999" y="2320645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609585"/>
            <a:endParaRPr>
              <a:solidFill>
                <a:srgbClr val="00548B"/>
              </a:solidFill>
              <a:latin typeface="Montserra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4B6584-3A41-8BA5-B3A4-77CB66D23B17}"/>
              </a:ext>
            </a:extLst>
          </p:cNvPr>
          <p:cNvGrpSpPr/>
          <p:nvPr/>
        </p:nvGrpSpPr>
        <p:grpSpPr>
          <a:xfrm>
            <a:off x="2453163" y="3257262"/>
            <a:ext cx="463973" cy="738293"/>
            <a:chOff x="2362517" y="2575198"/>
            <a:chExt cx="347980" cy="553720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7FBE98BF-D507-2272-48E6-21CC2B1235DD}"/>
                </a:ext>
              </a:extLst>
            </p:cNvPr>
            <p:cNvSpPr/>
            <p:nvPr/>
          </p:nvSpPr>
          <p:spPr>
            <a:xfrm>
              <a:off x="2362517" y="2575198"/>
              <a:ext cx="347980" cy="142240"/>
            </a:xfrm>
            <a:custGeom>
              <a:avLst/>
              <a:gdLst/>
              <a:ahLst/>
              <a:cxnLst/>
              <a:rect l="l" t="t" r="r" b="b"/>
              <a:pathLst>
                <a:path w="347980" h="142239">
                  <a:moveTo>
                    <a:pt x="0" y="70866"/>
                  </a:moveTo>
                  <a:lnTo>
                    <a:pt x="13644" y="43291"/>
                  </a:lnTo>
                  <a:lnTo>
                    <a:pt x="50863" y="20764"/>
                  </a:lnTo>
                  <a:lnTo>
                    <a:pt x="106084" y="5572"/>
                  </a:lnTo>
                  <a:lnTo>
                    <a:pt x="173736" y="0"/>
                  </a:lnTo>
                  <a:lnTo>
                    <a:pt x="241387" y="5572"/>
                  </a:lnTo>
                  <a:lnTo>
                    <a:pt x="296608" y="20764"/>
                  </a:lnTo>
                  <a:lnTo>
                    <a:pt x="333827" y="43291"/>
                  </a:lnTo>
                  <a:lnTo>
                    <a:pt x="347472" y="70866"/>
                  </a:lnTo>
                  <a:lnTo>
                    <a:pt x="333827" y="98440"/>
                  </a:lnTo>
                  <a:lnTo>
                    <a:pt x="296608" y="120967"/>
                  </a:lnTo>
                  <a:lnTo>
                    <a:pt x="241387" y="136159"/>
                  </a:lnTo>
                  <a:lnTo>
                    <a:pt x="173736" y="141731"/>
                  </a:lnTo>
                  <a:lnTo>
                    <a:pt x="106084" y="136159"/>
                  </a:lnTo>
                  <a:lnTo>
                    <a:pt x="50863" y="120967"/>
                  </a:lnTo>
                  <a:lnTo>
                    <a:pt x="13644" y="98440"/>
                  </a:lnTo>
                  <a:lnTo>
                    <a:pt x="0" y="70866"/>
                  </a:lnTo>
                  <a:close/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  <p:pic>
          <p:nvPicPr>
            <p:cNvPr id="17" name="object 7">
              <a:extLst>
                <a:ext uri="{FF2B5EF4-FFF2-40B4-BE49-F238E27FC236}">
                  <a16:creationId xmlns:a16="http://schemas.microsoft.com/office/drawing/2014/main" id="{0971D682-00E6-4D34-BE28-2BC683E9AE1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8276" y="2611817"/>
              <a:ext cx="145796" cy="74168"/>
            </a:xfrm>
            <a:prstGeom prst="rect">
              <a:avLst/>
            </a:prstGeom>
          </p:spPr>
        </p:pic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A830ED7B-9342-1738-BD50-B667D1AD08F2}"/>
                </a:ext>
              </a:extLst>
            </p:cNvPr>
            <p:cNvSpPr/>
            <p:nvPr/>
          </p:nvSpPr>
          <p:spPr>
            <a:xfrm>
              <a:off x="2543394" y="2717438"/>
              <a:ext cx="0" cy="411480"/>
            </a:xfrm>
            <a:custGeom>
              <a:avLst/>
              <a:gdLst/>
              <a:ahLst/>
              <a:cxnLst/>
              <a:rect l="l" t="t" r="r" b="b"/>
              <a:pathLst>
                <a:path h="411480">
                  <a:moveTo>
                    <a:pt x="0" y="0"/>
                  </a:moveTo>
                  <a:lnTo>
                    <a:pt x="0" y="411480"/>
                  </a:lnTo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D6F115-AE36-DC52-8068-9223518F9411}"/>
              </a:ext>
            </a:extLst>
          </p:cNvPr>
          <p:cNvGrpSpPr/>
          <p:nvPr/>
        </p:nvGrpSpPr>
        <p:grpSpPr>
          <a:xfrm>
            <a:off x="5320209" y="4004402"/>
            <a:ext cx="463975" cy="733985"/>
            <a:chOff x="4163968" y="3063757"/>
            <a:chExt cx="347981" cy="550489"/>
          </a:xfrm>
        </p:grpSpPr>
        <p:sp>
          <p:nvSpPr>
            <p:cNvPr id="20" name="object 13">
              <a:extLst>
                <a:ext uri="{FF2B5EF4-FFF2-40B4-BE49-F238E27FC236}">
                  <a16:creationId xmlns:a16="http://schemas.microsoft.com/office/drawing/2014/main" id="{829E90B3-51A5-887C-45F4-24BB05C66CEA}"/>
                </a:ext>
              </a:extLst>
            </p:cNvPr>
            <p:cNvSpPr/>
            <p:nvPr/>
          </p:nvSpPr>
          <p:spPr>
            <a:xfrm>
              <a:off x="4163968" y="3063757"/>
              <a:ext cx="347981" cy="139010"/>
            </a:xfrm>
            <a:custGeom>
              <a:avLst/>
              <a:gdLst/>
              <a:ahLst/>
              <a:cxnLst/>
              <a:rect l="l" t="t" r="r" b="b"/>
              <a:pathLst>
                <a:path w="347979" h="142239">
                  <a:moveTo>
                    <a:pt x="0" y="70866"/>
                  </a:moveTo>
                  <a:lnTo>
                    <a:pt x="13644" y="43291"/>
                  </a:lnTo>
                  <a:lnTo>
                    <a:pt x="50863" y="20764"/>
                  </a:lnTo>
                  <a:lnTo>
                    <a:pt x="106084" y="5572"/>
                  </a:lnTo>
                  <a:lnTo>
                    <a:pt x="173736" y="0"/>
                  </a:lnTo>
                  <a:lnTo>
                    <a:pt x="241387" y="5572"/>
                  </a:lnTo>
                  <a:lnTo>
                    <a:pt x="296608" y="20764"/>
                  </a:lnTo>
                  <a:lnTo>
                    <a:pt x="333827" y="43291"/>
                  </a:lnTo>
                  <a:lnTo>
                    <a:pt x="347472" y="70866"/>
                  </a:lnTo>
                  <a:lnTo>
                    <a:pt x="333827" y="98440"/>
                  </a:lnTo>
                  <a:lnTo>
                    <a:pt x="296608" y="120967"/>
                  </a:lnTo>
                  <a:lnTo>
                    <a:pt x="241387" y="136159"/>
                  </a:lnTo>
                  <a:lnTo>
                    <a:pt x="173736" y="141732"/>
                  </a:lnTo>
                  <a:lnTo>
                    <a:pt x="106084" y="136159"/>
                  </a:lnTo>
                  <a:lnTo>
                    <a:pt x="50863" y="120967"/>
                  </a:lnTo>
                  <a:lnTo>
                    <a:pt x="13644" y="98440"/>
                  </a:lnTo>
                  <a:lnTo>
                    <a:pt x="0" y="70866"/>
                  </a:lnTo>
                  <a:close/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  <p:pic>
          <p:nvPicPr>
            <p:cNvPr id="21" name="object 14">
              <a:extLst>
                <a:ext uri="{FF2B5EF4-FFF2-40B4-BE49-F238E27FC236}">
                  <a16:creationId xmlns:a16="http://schemas.microsoft.com/office/drawing/2014/main" id="{5CFDF8A1-FF34-9A57-E4AD-B113F69509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5575" y="3088575"/>
              <a:ext cx="147320" cy="73972"/>
            </a:xfrm>
            <a:prstGeom prst="rect">
              <a:avLst/>
            </a:prstGeom>
          </p:spPr>
        </p:pic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3A4393A6-F05A-6AC9-6035-A3E9664B86BD}"/>
                </a:ext>
              </a:extLst>
            </p:cNvPr>
            <p:cNvSpPr/>
            <p:nvPr/>
          </p:nvSpPr>
          <p:spPr>
            <a:xfrm>
              <a:off x="4337958" y="3202766"/>
              <a:ext cx="0" cy="411480"/>
            </a:xfrm>
            <a:custGeom>
              <a:avLst/>
              <a:gdLst/>
              <a:ahLst/>
              <a:cxnLst/>
              <a:rect l="l" t="t" r="r" b="b"/>
              <a:pathLst>
                <a:path h="302260">
                  <a:moveTo>
                    <a:pt x="0" y="0"/>
                  </a:moveTo>
                  <a:lnTo>
                    <a:pt x="0" y="301751"/>
                  </a:lnTo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</p:grpSp>
      <p:graphicFrame>
        <p:nvGraphicFramePr>
          <p:cNvPr id="23" name="object 27">
            <a:extLst>
              <a:ext uri="{FF2B5EF4-FFF2-40B4-BE49-F238E27FC236}">
                <a16:creationId xmlns:a16="http://schemas.microsoft.com/office/drawing/2014/main" id="{12CE70A9-378B-D156-533A-2D01101B4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188496"/>
              </p:ext>
            </p:extLst>
          </p:nvPr>
        </p:nvGraphicFramePr>
        <p:xfrm>
          <a:off x="6178060" y="1875015"/>
          <a:ext cx="2836135" cy="194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8960">
                <a:tc>
                  <a:txBody>
                    <a:bodyPr/>
                    <a:lstStyle/>
                    <a:p>
                      <a:pPr marL="1270" algn="ctr">
                        <a:lnSpc>
                          <a:spcPts val="1165"/>
                        </a:lnSpc>
                      </a:pPr>
                      <a:r>
                        <a:rPr lang="en-US" sz="1200" b="1" spc="85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External Stakeholder Interviews</a:t>
                      </a:r>
                      <a:endParaRPr sz="1200" b="0">
                        <a:latin typeface="Aptos (Body)"/>
                        <a:cs typeface="Century Gothic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200" b="0" i="1" spc="125">
                          <a:solidFill>
                            <a:srgbClr val="232723"/>
                          </a:solidFill>
                          <a:latin typeface="Aptos (Body)"/>
                          <a:cs typeface="Calibri"/>
                        </a:rPr>
                        <a:t>Sept.-Oct. 2023</a:t>
                      </a:r>
                      <a:endParaRPr sz="1200" b="0">
                        <a:latin typeface="Aptos (Body)"/>
                        <a:cs typeface="Calibri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060">
                <a:tc>
                  <a:txBody>
                    <a:bodyPr/>
                    <a:lstStyle/>
                    <a:p>
                      <a:pPr marL="263525" marR="150495" indent="-172720" algn="l" defTabSz="457200" rtl="0" eaLnBrk="1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 kern="1200">
                          <a:solidFill>
                            <a:schemeClr val="tx2"/>
                          </a:solidFill>
                          <a:latin typeface="Aptos (Body)"/>
                          <a:ea typeface="+mn-ea"/>
                          <a:cs typeface="+mn-cs"/>
                        </a:rPr>
                        <a:t>~10 External Stakeholders engaged by President Lewis and the Huron team</a:t>
                      </a:r>
                    </a:p>
                    <a:p>
                      <a:pPr marL="263525" marR="150495" indent="-172720" algn="l" defTabSz="457200" rtl="0" eaLnBrk="1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 kern="1200">
                          <a:solidFill>
                            <a:schemeClr val="tx2"/>
                          </a:solidFill>
                          <a:latin typeface="Aptos (Body)"/>
                          <a:ea typeface="+mn-ea"/>
                          <a:cs typeface="+mn-cs"/>
                        </a:rPr>
                        <a:t>Targeted discussions about the current perception of Clayton State within the community and opportunities for growth.</a:t>
                      </a:r>
                      <a:endParaRPr sz="1200" kern="1200">
                        <a:solidFill>
                          <a:schemeClr val="tx2"/>
                        </a:solidFill>
                        <a:latin typeface="Aptos (Body)"/>
                        <a:ea typeface="+mn-ea"/>
                        <a:cs typeface="+mn-cs"/>
                      </a:endParaRPr>
                    </a:p>
                  </a:txBody>
                  <a:tcPr marL="0" marR="0" marT="5334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4BEB1A6E-CC6E-6848-39DF-B273FC2D3368}"/>
              </a:ext>
            </a:extLst>
          </p:cNvPr>
          <p:cNvGrpSpPr/>
          <p:nvPr/>
        </p:nvGrpSpPr>
        <p:grpSpPr>
          <a:xfrm>
            <a:off x="1616168" y="2803684"/>
            <a:ext cx="465667" cy="372533"/>
            <a:chOff x="1644285" y="2235670"/>
            <a:chExt cx="349250" cy="279400"/>
          </a:xfrm>
        </p:grpSpPr>
        <p:sp>
          <p:nvSpPr>
            <p:cNvPr id="25" name="object 29">
              <a:extLst>
                <a:ext uri="{FF2B5EF4-FFF2-40B4-BE49-F238E27FC236}">
                  <a16:creationId xmlns:a16="http://schemas.microsoft.com/office/drawing/2014/main" id="{C3F44652-8BD2-3396-1A19-A44EAD07784E}"/>
                </a:ext>
              </a:extLst>
            </p:cNvPr>
            <p:cNvSpPr/>
            <p:nvPr/>
          </p:nvSpPr>
          <p:spPr>
            <a:xfrm>
              <a:off x="1644285" y="2372830"/>
              <a:ext cx="349250" cy="142240"/>
            </a:xfrm>
            <a:custGeom>
              <a:avLst/>
              <a:gdLst/>
              <a:ahLst/>
              <a:cxnLst/>
              <a:rect l="l" t="t" r="r" b="b"/>
              <a:pathLst>
                <a:path w="349250" h="142239">
                  <a:moveTo>
                    <a:pt x="0" y="70866"/>
                  </a:moveTo>
                  <a:lnTo>
                    <a:pt x="13713" y="43291"/>
                  </a:lnTo>
                  <a:lnTo>
                    <a:pt x="51111" y="20764"/>
                  </a:lnTo>
                  <a:lnTo>
                    <a:pt x="106577" y="5572"/>
                  </a:lnTo>
                  <a:lnTo>
                    <a:pt x="174497" y="0"/>
                  </a:lnTo>
                  <a:lnTo>
                    <a:pt x="242429" y="5572"/>
                  </a:lnTo>
                  <a:lnTo>
                    <a:pt x="297894" y="20764"/>
                  </a:lnTo>
                  <a:lnTo>
                    <a:pt x="335285" y="43291"/>
                  </a:lnTo>
                  <a:lnTo>
                    <a:pt x="348995" y="70866"/>
                  </a:lnTo>
                  <a:lnTo>
                    <a:pt x="335285" y="98440"/>
                  </a:lnTo>
                  <a:lnTo>
                    <a:pt x="297894" y="120967"/>
                  </a:lnTo>
                  <a:lnTo>
                    <a:pt x="242429" y="136159"/>
                  </a:lnTo>
                  <a:lnTo>
                    <a:pt x="174497" y="141731"/>
                  </a:lnTo>
                  <a:lnTo>
                    <a:pt x="106577" y="136159"/>
                  </a:lnTo>
                  <a:lnTo>
                    <a:pt x="51111" y="120967"/>
                  </a:lnTo>
                  <a:lnTo>
                    <a:pt x="13713" y="98440"/>
                  </a:lnTo>
                  <a:lnTo>
                    <a:pt x="0" y="70866"/>
                  </a:lnTo>
                  <a:close/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  <p:pic>
          <p:nvPicPr>
            <p:cNvPr id="26" name="object 30">
              <a:extLst>
                <a:ext uri="{FF2B5EF4-FFF2-40B4-BE49-F238E27FC236}">
                  <a16:creationId xmlns:a16="http://schemas.microsoft.com/office/drawing/2014/main" id="{ED142CDE-BC6E-8E2A-B5AD-BFF96383F97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3342" y="2408269"/>
              <a:ext cx="145796" cy="74168"/>
            </a:xfrm>
            <a:prstGeom prst="rect">
              <a:avLst/>
            </a:prstGeom>
          </p:spPr>
        </p:pic>
        <p:sp>
          <p:nvSpPr>
            <p:cNvPr id="27" name="object 31">
              <a:extLst>
                <a:ext uri="{FF2B5EF4-FFF2-40B4-BE49-F238E27FC236}">
                  <a16:creationId xmlns:a16="http://schemas.microsoft.com/office/drawing/2014/main" id="{7457F86C-97C3-7D28-6511-9E0706EBC0CB}"/>
                </a:ext>
              </a:extLst>
            </p:cNvPr>
            <p:cNvSpPr/>
            <p:nvPr/>
          </p:nvSpPr>
          <p:spPr>
            <a:xfrm>
              <a:off x="1806240" y="2235670"/>
              <a:ext cx="0" cy="137160"/>
            </a:xfrm>
            <a:custGeom>
              <a:avLst/>
              <a:gdLst/>
              <a:ahLst/>
              <a:cxnLst/>
              <a:rect l="l" t="t" r="r" b="b"/>
              <a:pathLst>
                <a:path h="274319">
                  <a:moveTo>
                    <a:pt x="0" y="0"/>
                  </a:moveTo>
                  <a:lnTo>
                    <a:pt x="0" y="274319"/>
                  </a:lnTo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</p:grpSp>
      <p:grpSp>
        <p:nvGrpSpPr>
          <p:cNvPr id="28" name="object 28">
            <a:extLst>
              <a:ext uri="{FF2B5EF4-FFF2-40B4-BE49-F238E27FC236}">
                <a16:creationId xmlns:a16="http://schemas.microsoft.com/office/drawing/2014/main" id="{E37DBE8C-FB9C-3455-979F-41D40D2FAD87}"/>
              </a:ext>
            </a:extLst>
          </p:cNvPr>
          <p:cNvGrpSpPr/>
          <p:nvPr/>
        </p:nvGrpSpPr>
        <p:grpSpPr>
          <a:xfrm>
            <a:off x="4409503" y="3404859"/>
            <a:ext cx="499533" cy="563879"/>
            <a:chOff x="1065530" y="1966722"/>
            <a:chExt cx="374650" cy="422909"/>
          </a:xfrm>
        </p:grpSpPr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DF7F9FDB-CDEB-EBE5-4E39-4CEAE448A9AD}"/>
                </a:ext>
              </a:extLst>
            </p:cNvPr>
            <p:cNvSpPr/>
            <p:nvPr/>
          </p:nvSpPr>
          <p:spPr>
            <a:xfrm>
              <a:off x="1078230" y="2234946"/>
              <a:ext cx="349250" cy="142240"/>
            </a:xfrm>
            <a:custGeom>
              <a:avLst/>
              <a:gdLst/>
              <a:ahLst/>
              <a:cxnLst/>
              <a:rect l="l" t="t" r="r" b="b"/>
              <a:pathLst>
                <a:path w="349250" h="142239">
                  <a:moveTo>
                    <a:pt x="0" y="70866"/>
                  </a:moveTo>
                  <a:lnTo>
                    <a:pt x="13713" y="43291"/>
                  </a:lnTo>
                  <a:lnTo>
                    <a:pt x="51111" y="20764"/>
                  </a:lnTo>
                  <a:lnTo>
                    <a:pt x="106577" y="5572"/>
                  </a:lnTo>
                  <a:lnTo>
                    <a:pt x="174497" y="0"/>
                  </a:lnTo>
                  <a:lnTo>
                    <a:pt x="242429" y="5572"/>
                  </a:lnTo>
                  <a:lnTo>
                    <a:pt x="297894" y="20764"/>
                  </a:lnTo>
                  <a:lnTo>
                    <a:pt x="335285" y="43291"/>
                  </a:lnTo>
                  <a:lnTo>
                    <a:pt x="348995" y="70866"/>
                  </a:lnTo>
                  <a:lnTo>
                    <a:pt x="335285" y="98440"/>
                  </a:lnTo>
                  <a:lnTo>
                    <a:pt x="297894" y="120967"/>
                  </a:lnTo>
                  <a:lnTo>
                    <a:pt x="242429" y="136159"/>
                  </a:lnTo>
                  <a:lnTo>
                    <a:pt x="174497" y="141731"/>
                  </a:lnTo>
                  <a:lnTo>
                    <a:pt x="106577" y="136159"/>
                  </a:lnTo>
                  <a:lnTo>
                    <a:pt x="51111" y="120967"/>
                  </a:lnTo>
                  <a:lnTo>
                    <a:pt x="13713" y="98440"/>
                  </a:lnTo>
                  <a:lnTo>
                    <a:pt x="0" y="70866"/>
                  </a:lnTo>
                  <a:close/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E35158BB-D774-B088-2EC5-B904EBCFF21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354" y="2261870"/>
              <a:ext cx="145796" cy="74168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39F49AB9-CC0A-B609-1EF0-539953FC8BB2}"/>
                </a:ext>
              </a:extLst>
            </p:cNvPr>
            <p:cNvSpPr/>
            <p:nvPr/>
          </p:nvSpPr>
          <p:spPr>
            <a:xfrm>
              <a:off x="1251966" y="1966722"/>
              <a:ext cx="0" cy="274320"/>
            </a:xfrm>
            <a:custGeom>
              <a:avLst/>
              <a:gdLst/>
              <a:ahLst/>
              <a:cxnLst/>
              <a:rect l="l" t="t" r="r" b="b"/>
              <a:pathLst>
                <a:path h="274319">
                  <a:moveTo>
                    <a:pt x="0" y="0"/>
                  </a:moveTo>
                  <a:lnTo>
                    <a:pt x="0" y="274319"/>
                  </a:lnTo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</p:grpSp>
      <p:grpSp>
        <p:nvGrpSpPr>
          <p:cNvPr id="32" name="object 28">
            <a:extLst>
              <a:ext uri="{FF2B5EF4-FFF2-40B4-BE49-F238E27FC236}">
                <a16:creationId xmlns:a16="http://schemas.microsoft.com/office/drawing/2014/main" id="{49D5CE0A-5D11-B464-5769-18120E594327}"/>
              </a:ext>
            </a:extLst>
          </p:cNvPr>
          <p:cNvGrpSpPr/>
          <p:nvPr/>
        </p:nvGrpSpPr>
        <p:grpSpPr>
          <a:xfrm>
            <a:off x="7398960" y="3849187"/>
            <a:ext cx="465667" cy="904351"/>
            <a:chOff x="1078230" y="1698917"/>
            <a:chExt cx="349250" cy="678269"/>
          </a:xfrm>
        </p:grpSpPr>
        <p:sp>
          <p:nvSpPr>
            <p:cNvPr id="33" name="object 29">
              <a:extLst>
                <a:ext uri="{FF2B5EF4-FFF2-40B4-BE49-F238E27FC236}">
                  <a16:creationId xmlns:a16="http://schemas.microsoft.com/office/drawing/2014/main" id="{D316AEA5-288D-3A38-CFF2-D2E0BC1F589A}"/>
                </a:ext>
              </a:extLst>
            </p:cNvPr>
            <p:cNvSpPr/>
            <p:nvPr/>
          </p:nvSpPr>
          <p:spPr>
            <a:xfrm>
              <a:off x="1078230" y="2234946"/>
              <a:ext cx="349250" cy="142240"/>
            </a:xfrm>
            <a:custGeom>
              <a:avLst/>
              <a:gdLst/>
              <a:ahLst/>
              <a:cxnLst/>
              <a:rect l="l" t="t" r="r" b="b"/>
              <a:pathLst>
                <a:path w="349250" h="142239">
                  <a:moveTo>
                    <a:pt x="0" y="70866"/>
                  </a:moveTo>
                  <a:lnTo>
                    <a:pt x="13713" y="43291"/>
                  </a:lnTo>
                  <a:lnTo>
                    <a:pt x="51111" y="20764"/>
                  </a:lnTo>
                  <a:lnTo>
                    <a:pt x="106577" y="5572"/>
                  </a:lnTo>
                  <a:lnTo>
                    <a:pt x="174497" y="0"/>
                  </a:lnTo>
                  <a:lnTo>
                    <a:pt x="242429" y="5572"/>
                  </a:lnTo>
                  <a:lnTo>
                    <a:pt x="297894" y="20764"/>
                  </a:lnTo>
                  <a:lnTo>
                    <a:pt x="335285" y="43291"/>
                  </a:lnTo>
                  <a:lnTo>
                    <a:pt x="348995" y="70866"/>
                  </a:lnTo>
                  <a:lnTo>
                    <a:pt x="335285" y="98440"/>
                  </a:lnTo>
                  <a:lnTo>
                    <a:pt x="297894" y="120967"/>
                  </a:lnTo>
                  <a:lnTo>
                    <a:pt x="242429" y="136159"/>
                  </a:lnTo>
                  <a:lnTo>
                    <a:pt x="174497" y="141731"/>
                  </a:lnTo>
                  <a:lnTo>
                    <a:pt x="106577" y="136159"/>
                  </a:lnTo>
                  <a:lnTo>
                    <a:pt x="51111" y="120967"/>
                  </a:lnTo>
                  <a:lnTo>
                    <a:pt x="13713" y="98440"/>
                  </a:lnTo>
                  <a:lnTo>
                    <a:pt x="0" y="70866"/>
                  </a:lnTo>
                  <a:close/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96DFB90D-93E2-2024-62B2-A5EAA251BEB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354" y="2261870"/>
              <a:ext cx="145796" cy="74168"/>
            </a:xfrm>
            <a:prstGeom prst="rect">
              <a:avLst/>
            </a:prstGeom>
          </p:spPr>
        </p:pic>
        <p:sp>
          <p:nvSpPr>
            <p:cNvPr id="35" name="object 31">
              <a:extLst>
                <a:ext uri="{FF2B5EF4-FFF2-40B4-BE49-F238E27FC236}">
                  <a16:creationId xmlns:a16="http://schemas.microsoft.com/office/drawing/2014/main" id="{E072ADB0-0F71-7C3B-732B-A544928EB476}"/>
                </a:ext>
              </a:extLst>
            </p:cNvPr>
            <p:cNvSpPr/>
            <p:nvPr/>
          </p:nvSpPr>
          <p:spPr>
            <a:xfrm>
              <a:off x="1251966" y="1698917"/>
              <a:ext cx="0" cy="548643"/>
            </a:xfrm>
            <a:custGeom>
              <a:avLst/>
              <a:gdLst/>
              <a:ahLst/>
              <a:cxnLst/>
              <a:rect l="l" t="t" r="r" b="b"/>
              <a:pathLst>
                <a:path h="274319">
                  <a:moveTo>
                    <a:pt x="0" y="0"/>
                  </a:moveTo>
                  <a:lnTo>
                    <a:pt x="0" y="274319"/>
                  </a:lnTo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</p:grpSp>
      <p:pic>
        <p:nvPicPr>
          <p:cNvPr id="36" name="object 14">
            <a:extLst>
              <a:ext uri="{FF2B5EF4-FFF2-40B4-BE49-F238E27FC236}">
                <a16:creationId xmlns:a16="http://schemas.microsoft.com/office/drawing/2014/main" id="{9B7CA584-20EF-A591-E2A4-AA9EFB3E1E4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25460" y="4860454"/>
            <a:ext cx="196427" cy="9862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EE321CC-4973-9F39-C712-D3B215B85C07}"/>
              </a:ext>
            </a:extLst>
          </p:cNvPr>
          <p:cNvGrpSpPr/>
          <p:nvPr/>
        </p:nvGrpSpPr>
        <p:grpSpPr>
          <a:xfrm>
            <a:off x="8389983" y="4809946"/>
            <a:ext cx="463975" cy="485676"/>
            <a:chOff x="6466299" y="3667915"/>
            <a:chExt cx="347981" cy="364257"/>
          </a:xfrm>
        </p:grpSpPr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345D4220-2320-2AD4-45CA-B9FB99A81FE4}"/>
                </a:ext>
              </a:extLst>
            </p:cNvPr>
            <p:cNvSpPr/>
            <p:nvPr/>
          </p:nvSpPr>
          <p:spPr>
            <a:xfrm>
              <a:off x="6466299" y="3667915"/>
              <a:ext cx="347981" cy="139010"/>
            </a:xfrm>
            <a:custGeom>
              <a:avLst/>
              <a:gdLst/>
              <a:ahLst/>
              <a:cxnLst/>
              <a:rect l="l" t="t" r="r" b="b"/>
              <a:pathLst>
                <a:path w="347979" h="142239">
                  <a:moveTo>
                    <a:pt x="0" y="70866"/>
                  </a:moveTo>
                  <a:lnTo>
                    <a:pt x="13644" y="43291"/>
                  </a:lnTo>
                  <a:lnTo>
                    <a:pt x="50863" y="20764"/>
                  </a:lnTo>
                  <a:lnTo>
                    <a:pt x="106084" y="5572"/>
                  </a:lnTo>
                  <a:lnTo>
                    <a:pt x="173736" y="0"/>
                  </a:lnTo>
                  <a:lnTo>
                    <a:pt x="241387" y="5572"/>
                  </a:lnTo>
                  <a:lnTo>
                    <a:pt x="296608" y="20764"/>
                  </a:lnTo>
                  <a:lnTo>
                    <a:pt x="333827" y="43291"/>
                  </a:lnTo>
                  <a:lnTo>
                    <a:pt x="347472" y="70866"/>
                  </a:lnTo>
                  <a:lnTo>
                    <a:pt x="333827" y="98440"/>
                  </a:lnTo>
                  <a:lnTo>
                    <a:pt x="296608" y="120967"/>
                  </a:lnTo>
                  <a:lnTo>
                    <a:pt x="241387" y="136159"/>
                  </a:lnTo>
                  <a:lnTo>
                    <a:pt x="173736" y="141732"/>
                  </a:lnTo>
                  <a:lnTo>
                    <a:pt x="106084" y="136159"/>
                  </a:lnTo>
                  <a:lnTo>
                    <a:pt x="50863" y="120967"/>
                  </a:lnTo>
                  <a:lnTo>
                    <a:pt x="13644" y="98440"/>
                  </a:lnTo>
                  <a:lnTo>
                    <a:pt x="0" y="70866"/>
                  </a:lnTo>
                  <a:close/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  <p:sp>
          <p:nvSpPr>
            <p:cNvPr id="39" name="object 15">
              <a:extLst>
                <a:ext uri="{FF2B5EF4-FFF2-40B4-BE49-F238E27FC236}">
                  <a16:creationId xmlns:a16="http://schemas.microsoft.com/office/drawing/2014/main" id="{793C043D-E02A-F788-13E0-830CBC906BCB}"/>
                </a:ext>
              </a:extLst>
            </p:cNvPr>
            <p:cNvSpPr/>
            <p:nvPr/>
          </p:nvSpPr>
          <p:spPr>
            <a:xfrm>
              <a:off x="6638493" y="3806924"/>
              <a:ext cx="47421" cy="225248"/>
            </a:xfrm>
            <a:custGeom>
              <a:avLst/>
              <a:gdLst/>
              <a:ahLst/>
              <a:cxnLst/>
              <a:rect l="l" t="t" r="r" b="b"/>
              <a:pathLst>
                <a:path h="302260">
                  <a:moveTo>
                    <a:pt x="0" y="0"/>
                  </a:moveTo>
                  <a:lnTo>
                    <a:pt x="0" y="301751"/>
                  </a:lnTo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</p:grpSp>
      <p:grpSp>
        <p:nvGrpSpPr>
          <p:cNvPr id="40" name="object 28">
            <a:extLst>
              <a:ext uri="{FF2B5EF4-FFF2-40B4-BE49-F238E27FC236}">
                <a16:creationId xmlns:a16="http://schemas.microsoft.com/office/drawing/2014/main" id="{B8C8A8E2-8065-BD51-ED53-32A9D31CACB4}"/>
              </a:ext>
            </a:extLst>
          </p:cNvPr>
          <p:cNvGrpSpPr/>
          <p:nvPr/>
        </p:nvGrpSpPr>
        <p:grpSpPr>
          <a:xfrm>
            <a:off x="10834171" y="4658712"/>
            <a:ext cx="465667" cy="1017563"/>
            <a:chOff x="1078230" y="1614006"/>
            <a:chExt cx="349250" cy="763180"/>
          </a:xfrm>
        </p:grpSpPr>
        <p:sp>
          <p:nvSpPr>
            <p:cNvPr id="41" name="object 29">
              <a:extLst>
                <a:ext uri="{FF2B5EF4-FFF2-40B4-BE49-F238E27FC236}">
                  <a16:creationId xmlns:a16="http://schemas.microsoft.com/office/drawing/2014/main" id="{CC84D050-DDDE-3C05-3C1A-27EE26934782}"/>
                </a:ext>
              </a:extLst>
            </p:cNvPr>
            <p:cNvSpPr/>
            <p:nvPr/>
          </p:nvSpPr>
          <p:spPr>
            <a:xfrm>
              <a:off x="1078230" y="2234946"/>
              <a:ext cx="349250" cy="142240"/>
            </a:xfrm>
            <a:custGeom>
              <a:avLst/>
              <a:gdLst/>
              <a:ahLst/>
              <a:cxnLst/>
              <a:rect l="l" t="t" r="r" b="b"/>
              <a:pathLst>
                <a:path w="349250" h="142239">
                  <a:moveTo>
                    <a:pt x="0" y="70866"/>
                  </a:moveTo>
                  <a:lnTo>
                    <a:pt x="13713" y="43291"/>
                  </a:lnTo>
                  <a:lnTo>
                    <a:pt x="51111" y="20764"/>
                  </a:lnTo>
                  <a:lnTo>
                    <a:pt x="106577" y="5572"/>
                  </a:lnTo>
                  <a:lnTo>
                    <a:pt x="174497" y="0"/>
                  </a:lnTo>
                  <a:lnTo>
                    <a:pt x="242429" y="5572"/>
                  </a:lnTo>
                  <a:lnTo>
                    <a:pt x="297894" y="20764"/>
                  </a:lnTo>
                  <a:lnTo>
                    <a:pt x="335285" y="43291"/>
                  </a:lnTo>
                  <a:lnTo>
                    <a:pt x="348995" y="70866"/>
                  </a:lnTo>
                  <a:lnTo>
                    <a:pt x="335285" y="98440"/>
                  </a:lnTo>
                  <a:lnTo>
                    <a:pt x="297894" y="120967"/>
                  </a:lnTo>
                  <a:lnTo>
                    <a:pt x="242429" y="136159"/>
                  </a:lnTo>
                  <a:lnTo>
                    <a:pt x="174497" y="141731"/>
                  </a:lnTo>
                  <a:lnTo>
                    <a:pt x="106577" y="136159"/>
                  </a:lnTo>
                  <a:lnTo>
                    <a:pt x="51111" y="120967"/>
                  </a:lnTo>
                  <a:lnTo>
                    <a:pt x="13713" y="98440"/>
                  </a:lnTo>
                  <a:lnTo>
                    <a:pt x="0" y="70866"/>
                  </a:lnTo>
                  <a:close/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  <p:pic>
          <p:nvPicPr>
            <p:cNvPr id="42" name="object 30">
              <a:extLst>
                <a:ext uri="{FF2B5EF4-FFF2-40B4-BE49-F238E27FC236}">
                  <a16:creationId xmlns:a16="http://schemas.microsoft.com/office/drawing/2014/main" id="{5CB64032-1012-E7E4-E2FA-E0CD2BE13EB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1354" y="2261870"/>
              <a:ext cx="145796" cy="74168"/>
            </a:xfrm>
            <a:prstGeom prst="rect">
              <a:avLst/>
            </a:prstGeom>
          </p:spPr>
        </p:pic>
        <p:sp>
          <p:nvSpPr>
            <p:cNvPr id="43" name="object 31">
              <a:extLst>
                <a:ext uri="{FF2B5EF4-FFF2-40B4-BE49-F238E27FC236}">
                  <a16:creationId xmlns:a16="http://schemas.microsoft.com/office/drawing/2014/main" id="{BA956CDF-9070-AF49-7B4E-29DBC7B4EECE}"/>
                </a:ext>
              </a:extLst>
            </p:cNvPr>
            <p:cNvSpPr/>
            <p:nvPr/>
          </p:nvSpPr>
          <p:spPr>
            <a:xfrm>
              <a:off x="1251966" y="1614006"/>
              <a:ext cx="0" cy="617228"/>
            </a:xfrm>
            <a:custGeom>
              <a:avLst/>
              <a:gdLst/>
              <a:ahLst/>
              <a:cxnLst/>
              <a:rect l="l" t="t" r="r" b="b"/>
              <a:pathLst>
                <a:path h="274319">
                  <a:moveTo>
                    <a:pt x="0" y="0"/>
                  </a:moveTo>
                  <a:lnTo>
                    <a:pt x="0" y="274319"/>
                  </a:lnTo>
                </a:path>
              </a:pathLst>
            </a:custGeom>
            <a:ln w="25400">
              <a:solidFill>
                <a:srgbClr val="00538A"/>
              </a:solidFill>
            </a:ln>
          </p:spPr>
          <p:txBody>
            <a:bodyPr wrap="square" lIns="0" tIns="0" rIns="0" bIns="0" rtlCol="0"/>
            <a:lstStyle/>
            <a:p>
              <a:pPr defTabSz="609585"/>
              <a:endParaRPr>
                <a:solidFill>
                  <a:srgbClr val="00548B"/>
                </a:solidFill>
                <a:latin typeface="Montserrat"/>
              </a:endParaRPr>
            </a:p>
          </p:txBody>
        </p:sp>
      </p:grpSp>
      <p:graphicFrame>
        <p:nvGraphicFramePr>
          <p:cNvPr id="44" name="object 27">
            <a:extLst>
              <a:ext uri="{FF2B5EF4-FFF2-40B4-BE49-F238E27FC236}">
                <a16:creationId xmlns:a16="http://schemas.microsoft.com/office/drawing/2014/main" id="{2653CE6B-5CD1-BFDB-A1EA-C1BA34F14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03017"/>
              </p:ext>
            </p:extLst>
          </p:nvPr>
        </p:nvGraphicFramePr>
        <p:xfrm>
          <a:off x="3334783" y="1815350"/>
          <a:ext cx="2822288" cy="175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953" algn="ctr">
                        <a:lnSpc>
                          <a:spcPts val="874"/>
                        </a:lnSpc>
                      </a:pPr>
                      <a:r>
                        <a:rPr lang="en-US" sz="1200" b="1" spc="64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Faculty &amp; Staff Workshops</a:t>
                      </a:r>
                      <a:endParaRPr lang="en-US" sz="1200">
                        <a:latin typeface="Aptos (Body)"/>
                        <a:cs typeface="Century Gothic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200" b="0" i="1" spc="125">
                          <a:solidFill>
                            <a:srgbClr val="232723"/>
                          </a:solidFill>
                          <a:latin typeface="Aptos (Body)"/>
                          <a:cs typeface="Calibri"/>
                        </a:rPr>
                        <a:t>September 2023</a:t>
                      </a:r>
                      <a:endParaRPr sz="1200" b="0">
                        <a:latin typeface="Aptos (Body)"/>
                        <a:cs typeface="Calibri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1300">
                <a:tc>
                  <a:txBody>
                    <a:bodyPr/>
                    <a:lstStyle/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45 Faculty and Staff</a:t>
                      </a:r>
                    </a:p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Workshops provided space for the discussion of institutional strengths and differentiators, opportunities for growth, and external threats and internal barriers present. </a:t>
                      </a:r>
                    </a:p>
                  </a:txBody>
                  <a:tcPr marL="0" marR="0" marT="5334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" name="object 27">
            <a:extLst>
              <a:ext uri="{FF2B5EF4-FFF2-40B4-BE49-F238E27FC236}">
                <a16:creationId xmlns:a16="http://schemas.microsoft.com/office/drawing/2014/main" id="{DF24CDCF-C219-64BC-0DDC-0A89B2041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660977"/>
              </p:ext>
            </p:extLst>
          </p:nvPr>
        </p:nvGraphicFramePr>
        <p:xfrm>
          <a:off x="1595795" y="4037493"/>
          <a:ext cx="2206224" cy="2072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953" algn="ctr">
                        <a:lnSpc>
                          <a:spcPts val="874"/>
                        </a:lnSpc>
                      </a:pPr>
                      <a:r>
                        <a:rPr lang="en-US" sz="1200" b="1" spc="38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Student Focus</a:t>
                      </a:r>
                      <a:r>
                        <a:rPr lang="en-US" sz="1200" b="1" spc="19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 </a:t>
                      </a:r>
                      <a:r>
                        <a:rPr lang="en-US" sz="1200" b="1" spc="-8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Groups</a:t>
                      </a:r>
                      <a:endParaRPr lang="en-US" sz="1200">
                        <a:latin typeface="Aptos (Body)"/>
                        <a:cs typeface="Century Gothic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en-US" sz="1200" b="0" i="1" spc="125">
                          <a:solidFill>
                            <a:srgbClr val="232723"/>
                          </a:solidFill>
                          <a:latin typeface="Aptos (Body)"/>
                          <a:cs typeface="Calibri"/>
                        </a:rPr>
                        <a:t>September 2023</a:t>
                      </a:r>
                      <a:endParaRPr sz="1200" b="0">
                        <a:latin typeface="Aptos (Body)"/>
                        <a:cs typeface="Calibri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740">
                <a:tc>
                  <a:txBody>
                    <a:bodyPr/>
                    <a:lstStyle/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65+ Students, including students from PARA 1101, CSU 1000, and student org. leaders</a:t>
                      </a:r>
                    </a:p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Sessions presented the opportunity for students to describe the current state of Clayton State and hopes for its future.</a:t>
                      </a:r>
                    </a:p>
                  </a:txBody>
                  <a:tcPr marL="0" marR="0" marT="5334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object 27">
            <a:extLst>
              <a:ext uri="{FF2B5EF4-FFF2-40B4-BE49-F238E27FC236}">
                <a16:creationId xmlns:a16="http://schemas.microsoft.com/office/drawing/2014/main" id="{C4967FD3-7B83-F989-ABE2-6D62BB298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420338"/>
              </p:ext>
            </p:extLst>
          </p:nvPr>
        </p:nvGraphicFramePr>
        <p:xfrm>
          <a:off x="4496723" y="4801551"/>
          <a:ext cx="2206224" cy="1977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759">
                <a:tc>
                  <a:txBody>
                    <a:bodyPr/>
                    <a:lstStyle/>
                    <a:p>
                      <a:pPr algn="ctr">
                        <a:spcBef>
                          <a:spcPts val="95"/>
                        </a:spcBef>
                      </a:pPr>
                      <a:r>
                        <a:rPr lang="en-US" sz="1200" b="1" spc="55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Alumni Focus Group</a:t>
                      </a:r>
                    </a:p>
                    <a:p>
                      <a:pPr algn="ctr">
                        <a:spcBef>
                          <a:spcPts val="95"/>
                        </a:spcBef>
                      </a:pPr>
                      <a:r>
                        <a:rPr lang="en-US" sz="1200" i="1" spc="55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September 2023</a:t>
                      </a:r>
                      <a:endParaRPr lang="en-US" sz="1200" i="1">
                        <a:latin typeface="Aptos (Body)"/>
                        <a:cs typeface="Century Gothic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9629">
                <a:tc>
                  <a:txBody>
                    <a:bodyPr/>
                    <a:lstStyle/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8 Alumni</a:t>
                      </a:r>
                    </a:p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Conversation identified strengths, opportunities, and challenges and/or threats perceived by alumni of Clayton State. </a:t>
                      </a:r>
                    </a:p>
                  </a:txBody>
                  <a:tcPr marL="0" marR="0" marT="5334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object 27">
            <a:extLst>
              <a:ext uri="{FF2B5EF4-FFF2-40B4-BE49-F238E27FC236}">
                <a16:creationId xmlns:a16="http://schemas.microsoft.com/office/drawing/2014/main" id="{1E7C3F19-4807-3AFF-140D-CD6ECB51E2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15184"/>
              </p:ext>
            </p:extLst>
          </p:nvPr>
        </p:nvGraphicFramePr>
        <p:xfrm>
          <a:off x="6981775" y="5331832"/>
          <a:ext cx="3376728" cy="1384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6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2373">
                <a:tc>
                  <a:txBody>
                    <a:bodyPr/>
                    <a:lstStyle/>
                    <a:p>
                      <a:pPr algn="ctr">
                        <a:spcBef>
                          <a:spcPts val="95"/>
                        </a:spcBef>
                      </a:pPr>
                      <a:r>
                        <a:rPr lang="en-US" sz="1200" b="1" spc="55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Internal Survey</a:t>
                      </a:r>
                    </a:p>
                    <a:p>
                      <a:pPr algn="ctr">
                        <a:spcBef>
                          <a:spcPts val="95"/>
                        </a:spcBef>
                      </a:pPr>
                      <a:r>
                        <a:rPr lang="en-US" sz="1200" i="1" spc="55">
                          <a:solidFill>
                            <a:srgbClr val="232723"/>
                          </a:solidFill>
                          <a:latin typeface="Aptos (Body)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200" i="1">
                        <a:latin typeface="Aptos (Body)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940">
                <a:tc>
                  <a:txBody>
                    <a:bodyPr/>
                    <a:lstStyle/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116 Students, Faculty, Staff, &amp; Administrator Responses </a:t>
                      </a:r>
                    </a:p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Targeted survey to gather information on perception of the mission and values, as well as opportunities for the future.</a:t>
                      </a:r>
                    </a:p>
                  </a:txBody>
                  <a:tcPr marL="0" marR="0" marT="5334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8" name="object 27">
            <a:extLst>
              <a:ext uri="{FF2B5EF4-FFF2-40B4-BE49-F238E27FC236}">
                <a16:creationId xmlns:a16="http://schemas.microsoft.com/office/drawing/2014/main" id="{62B56A56-B6E6-ED80-1CD6-EB7693C7C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597265"/>
              </p:ext>
            </p:extLst>
          </p:nvPr>
        </p:nvGraphicFramePr>
        <p:xfrm>
          <a:off x="9317645" y="3218785"/>
          <a:ext cx="2656248" cy="175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6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953" algn="ctr">
                        <a:lnSpc>
                          <a:spcPts val="874"/>
                        </a:lnSpc>
                      </a:pPr>
                      <a:r>
                        <a:rPr lang="en-US" sz="1200" b="1" spc="64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External Survey</a:t>
                      </a:r>
                      <a:endParaRPr lang="en-US" sz="1200">
                        <a:latin typeface="Aptos (Body)"/>
                        <a:cs typeface="Century Gothic"/>
                      </a:endParaRPr>
                    </a:p>
                    <a:p>
                      <a:pPr algn="ctr">
                        <a:spcBef>
                          <a:spcPts val="95"/>
                        </a:spcBef>
                      </a:pPr>
                      <a:r>
                        <a:rPr lang="en-US" sz="1200" i="1" spc="55">
                          <a:solidFill>
                            <a:srgbClr val="232723"/>
                          </a:solidFill>
                          <a:latin typeface="Aptos (Body)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200" i="1">
                        <a:latin typeface="Aptos (Body)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1300">
                <a:tc>
                  <a:txBody>
                    <a:bodyPr/>
                    <a:lstStyle/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85 Alumni and External Community Member Responses</a:t>
                      </a:r>
                    </a:p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Survey to gather information on perception of the mission and values, as well as opportunities for the future. </a:t>
                      </a:r>
                    </a:p>
                  </a:txBody>
                  <a:tcPr marL="0" marR="0" marT="5334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object 27">
            <a:extLst>
              <a:ext uri="{FF2B5EF4-FFF2-40B4-BE49-F238E27FC236}">
                <a16:creationId xmlns:a16="http://schemas.microsoft.com/office/drawing/2014/main" id="{AEC10EAD-691F-C52C-0246-04F14FC50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873670"/>
              </p:ext>
            </p:extLst>
          </p:nvPr>
        </p:nvGraphicFramePr>
        <p:xfrm>
          <a:off x="9189380" y="1549507"/>
          <a:ext cx="2822287" cy="175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2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953" algn="ctr">
                        <a:lnSpc>
                          <a:spcPts val="874"/>
                        </a:lnSpc>
                      </a:pPr>
                      <a:r>
                        <a:rPr lang="en-US" sz="1200" b="1" spc="64">
                          <a:solidFill>
                            <a:srgbClr val="232723"/>
                          </a:solidFill>
                          <a:latin typeface="Aptos (Body)"/>
                          <a:cs typeface="Century Gothic"/>
                        </a:rPr>
                        <a:t>Board of Trustees Focus Group</a:t>
                      </a:r>
                      <a:endParaRPr lang="en-US" sz="1200">
                        <a:latin typeface="Aptos (Body)"/>
                        <a:cs typeface="Century Gothic"/>
                      </a:endParaRPr>
                    </a:p>
                    <a:p>
                      <a:pPr algn="ctr">
                        <a:spcBef>
                          <a:spcPts val="95"/>
                        </a:spcBef>
                      </a:pPr>
                      <a:r>
                        <a:rPr lang="en-US" sz="1200" i="1" spc="55">
                          <a:solidFill>
                            <a:srgbClr val="232723"/>
                          </a:solidFill>
                          <a:latin typeface="Aptos (Body)"/>
                          <a:cs typeface="Calibri" panose="020F0502020204030204" pitchFamily="34" charset="0"/>
                        </a:rPr>
                        <a:t>October 2023</a:t>
                      </a:r>
                      <a:endParaRPr lang="en-US" sz="1200" i="1">
                        <a:latin typeface="Aptos (Body)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1300">
                <a:tc>
                  <a:txBody>
                    <a:bodyPr/>
                    <a:lstStyle/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20 Trustees</a:t>
                      </a:r>
                    </a:p>
                    <a:p>
                      <a:pPr marL="263525" marR="150495" indent="-172720">
                        <a:spcBef>
                          <a:spcPts val="260"/>
                        </a:spcBef>
                        <a:buFont typeface="Arial"/>
                        <a:buChar char="•"/>
                        <a:tabLst>
                          <a:tab pos="263525" algn="l"/>
                          <a:tab pos="264160" algn="l"/>
                        </a:tabLst>
                      </a:pPr>
                      <a:r>
                        <a:rPr lang="en-US" sz="1200">
                          <a:solidFill>
                            <a:schemeClr val="tx2"/>
                          </a:solidFill>
                          <a:latin typeface="Aptos (Body)"/>
                        </a:rPr>
                        <a:t>Conversation to gather information on important areas of focus, perception, and actions to strengthen community and corporate partner ties.</a:t>
                      </a:r>
                    </a:p>
                  </a:txBody>
                  <a:tcPr marL="0" marR="0" marT="53340" marB="0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9055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C4A68-8056-D317-985B-76EA7543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>
                <a:latin typeface="Aptos Display (Headings)"/>
              </a:rPr>
              <a:t>STAKEHOLDER FEEDBACK SHAPED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A3B6D-C1ED-E8D9-444D-90766A07C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688336"/>
            <a:ext cx="4498848" cy="3584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62915"/>
            <a:r>
              <a:rPr lang="en-US" sz="3200">
                <a:latin typeface="Aptos (Body)"/>
              </a:rPr>
              <a:t>Mission</a:t>
            </a:r>
          </a:p>
          <a:p>
            <a:pPr marL="462915"/>
            <a:r>
              <a:rPr lang="en-US" sz="3200">
                <a:latin typeface="Aptos (Body)"/>
              </a:rPr>
              <a:t>Vision</a:t>
            </a:r>
          </a:p>
          <a:p>
            <a:pPr marL="462915"/>
            <a:r>
              <a:rPr lang="en-US" sz="3200">
                <a:latin typeface="Aptos (Body)"/>
              </a:rPr>
              <a:t>Values</a:t>
            </a:r>
          </a:p>
        </p:txBody>
      </p:sp>
      <p:pic>
        <p:nvPicPr>
          <p:cNvPr id="8" name="Content Placeholder 7" descr="A building with a large entrance&#10;&#10;Description automatically generated with medium confidence">
            <a:extLst>
              <a:ext uri="{FF2B5EF4-FFF2-40B4-BE49-F238E27FC236}">
                <a16:creationId xmlns:a16="http://schemas.microsoft.com/office/drawing/2014/main" id="{08D0D28A-1F27-83F5-7B81-B5F8DC8BF9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501" r="20495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40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ocial Mobility Summit">
      <a:dk1>
        <a:srgbClr val="5B6770"/>
      </a:dk1>
      <a:lt1>
        <a:srgbClr val="FFFFFF"/>
      </a:lt1>
      <a:dk2>
        <a:srgbClr val="092C74"/>
      </a:dk2>
      <a:lt2>
        <a:srgbClr val="FFFFFF"/>
      </a:lt2>
      <a:accent1>
        <a:srgbClr val="0077C8"/>
      </a:accent1>
      <a:accent2>
        <a:srgbClr val="FC6D23"/>
      </a:accent2>
      <a:accent3>
        <a:srgbClr val="C05130"/>
      </a:accent3>
      <a:accent4>
        <a:srgbClr val="58CBE8"/>
      </a:accent4>
      <a:accent5>
        <a:srgbClr val="ED9B33"/>
      </a:accent5>
      <a:accent6>
        <a:srgbClr val="CBC3BC"/>
      </a:accent6>
      <a:hlink>
        <a:srgbClr val="008841"/>
      </a:hlink>
      <a:folHlink>
        <a:srgbClr val="88887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Content and Body Slides">
  <a:themeElements>
    <a:clrScheme name="Huron2022">
      <a:dk1>
        <a:srgbClr val="00548B"/>
      </a:dk1>
      <a:lt1>
        <a:srgbClr val="FFFFFF"/>
      </a:lt1>
      <a:dk2>
        <a:srgbClr val="242724"/>
      </a:dk2>
      <a:lt2>
        <a:srgbClr val="C1C5C8"/>
      </a:lt2>
      <a:accent1>
        <a:srgbClr val="69AA36"/>
      </a:accent1>
      <a:accent2>
        <a:srgbClr val="792582"/>
      </a:accent2>
      <a:accent3>
        <a:srgbClr val="78DED3"/>
      </a:accent3>
      <a:accent4>
        <a:srgbClr val="C1022F"/>
      </a:accent4>
      <a:accent5>
        <a:srgbClr val="ED7523"/>
      </a:accent5>
      <a:accent6>
        <a:srgbClr val="FFC500"/>
      </a:accent6>
      <a:hlink>
        <a:srgbClr val="00558C"/>
      </a:hlink>
      <a:folHlink>
        <a:srgbClr val="00558C"/>
      </a:folHlink>
    </a:clrScheme>
    <a:fontScheme name="Custom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_Executive PowerPoint Template - 16x9 (003)(1)" id="{D0737B51-649E-6B49-8D62-5123F9B09FCA}" vid="{4F28E0A3-9EF4-BD44-921B-74B967F859D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1946</Words>
  <Application>Microsoft Office PowerPoint</Application>
  <PresentationFormat>Widescreen</PresentationFormat>
  <Paragraphs>236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Aptos</vt:lpstr>
      <vt:lpstr>Aptos (Body)</vt:lpstr>
      <vt:lpstr>Aptos Display</vt:lpstr>
      <vt:lpstr>Aptos Display (Headings)</vt:lpstr>
      <vt:lpstr>Arial</vt:lpstr>
      <vt:lpstr>Arial</vt:lpstr>
      <vt:lpstr>Calibri</vt:lpstr>
      <vt:lpstr>Calibri Light</vt:lpstr>
      <vt:lpstr>Courier New</vt:lpstr>
      <vt:lpstr>inherit</vt:lpstr>
      <vt:lpstr>Lato</vt:lpstr>
      <vt:lpstr>Montserrat</vt:lpstr>
      <vt:lpstr>Wingdings</vt:lpstr>
      <vt:lpstr>Office Theme</vt:lpstr>
      <vt:lpstr>1_Office Theme</vt:lpstr>
      <vt:lpstr>2_Office Theme</vt:lpstr>
      <vt:lpstr>3_office theme</vt:lpstr>
      <vt:lpstr>Content and Body Slides</vt:lpstr>
      <vt:lpstr>PowerPoint Presentation</vt:lpstr>
      <vt:lpstr>STRATEGIC PLAN</vt:lpstr>
      <vt:lpstr>HISTORY</vt:lpstr>
      <vt:lpstr>QUICK FACTS</vt:lpstr>
      <vt:lpstr>PowerPoint Presentation</vt:lpstr>
      <vt:lpstr>PowerPoint Presentation</vt:lpstr>
      <vt:lpstr>STRATEGIC PLANNING TIMELINE</vt:lpstr>
      <vt:lpstr>COMMUNITY ENGAGEMENT UPDATE </vt:lpstr>
      <vt:lpstr>STAKEHOLDER FEEDBACK SHAPED</vt:lpstr>
      <vt:lpstr>MISSION STATEMENT</vt:lpstr>
      <vt:lpstr>VISION STATEMENT </vt:lpstr>
      <vt:lpstr>CORE VALUES</vt:lpstr>
      <vt:lpstr>How Do We Get There?</vt:lpstr>
      <vt:lpstr>2024-2027 STRATEGIC PLAN</vt:lpstr>
      <vt:lpstr>THE PLAN IN ACTION</vt:lpstr>
      <vt:lpstr>OUR NEXT STEPS?</vt:lpstr>
      <vt:lpstr>HOW DO YOU FIT INTO THE PLAN?</vt:lpstr>
      <vt:lpstr>PRESIDENTIAL ROUNDTABLES</vt:lpstr>
      <vt:lpstr>SAVE THE DATE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Weathersby</dc:creator>
  <cp:lastModifiedBy>Lindsay Chandler</cp:lastModifiedBy>
  <cp:revision>3</cp:revision>
  <cp:lastPrinted>2024-06-16T21:51:22Z</cp:lastPrinted>
  <dcterms:created xsi:type="dcterms:W3CDTF">2024-05-13T15:39:21Z</dcterms:created>
  <dcterms:modified xsi:type="dcterms:W3CDTF">2024-06-16T21:52:32Z</dcterms:modified>
</cp:coreProperties>
</file>