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2" r:id="rId7"/>
    <p:sldId id="265" r:id="rId8"/>
    <p:sldId id="266" r:id="rId9"/>
    <p:sldId id="263" r:id="rId10"/>
    <p:sldId id="264"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6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0CC1-726A-6E1E-3EA8-2A918CC75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2827D-2F29-AAC4-AC4F-062BDF483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C1225-9253-68A4-A05A-14EF295D8D3C}"/>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6" name="Slide Number Placeholder 5">
            <a:extLst>
              <a:ext uri="{FF2B5EF4-FFF2-40B4-BE49-F238E27FC236}">
                <a16:creationId xmlns:a16="http://schemas.microsoft.com/office/drawing/2014/main" id="{735B9D03-7C8E-D1AD-29D9-CA3E98792E1C}"/>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105904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DD27-95E4-9493-AAA6-BBF63F664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1C21C-7729-AD26-E783-1BC348B0DA73}"/>
              </a:ext>
            </a:extLst>
          </p:cNvPr>
          <p:cNvSpPr>
            <a:spLocks noGrp="1"/>
          </p:cNvSpPr>
          <p:nvPr>
            <p:ph idx="1"/>
          </p:nvPr>
        </p:nvSpPr>
        <p:spPr>
          <a:xfrm>
            <a:off x="838200" y="1825625"/>
            <a:ext cx="10515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D5444-6FDD-3C5A-6C61-125A701D10DD}"/>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6" name="Slide Number Placeholder 5">
            <a:extLst>
              <a:ext uri="{FF2B5EF4-FFF2-40B4-BE49-F238E27FC236}">
                <a16:creationId xmlns:a16="http://schemas.microsoft.com/office/drawing/2014/main" id="{AD0FB01B-2B4E-1E50-183A-6A0209C289EA}"/>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134983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FB2D-002D-1EB3-7897-674E7456A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C178F-0B5A-C79C-1D8A-FF90DC440392}"/>
              </a:ext>
            </a:extLst>
          </p:cNvPr>
          <p:cNvSpPr>
            <a:spLocks noGrp="1"/>
          </p:cNvSpPr>
          <p:nvPr>
            <p:ph sz="half" idx="1"/>
          </p:nvPr>
        </p:nvSpPr>
        <p:spPr>
          <a:xfrm>
            <a:off x="838200" y="1825625"/>
            <a:ext cx="5181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645C4-D0E5-1879-133B-3C3F5B7699BE}"/>
              </a:ext>
            </a:extLst>
          </p:cNvPr>
          <p:cNvSpPr>
            <a:spLocks noGrp="1"/>
          </p:cNvSpPr>
          <p:nvPr>
            <p:ph sz="half" idx="2"/>
          </p:nvPr>
        </p:nvSpPr>
        <p:spPr>
          <a:xfrm>
            <a:off x="6172200" y="1825625"/>
            <a:ext cx="5181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CDA8E-0DD4-5FEA-5A7D-DC5174A71507}"/>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7" name="Slide Number Placeholder 6">
            <a:extLst>
              <a:ext uri="{FF2B5EF4-FFF2-40B4-BE49-F238E27FC236}">
                <a16:creationId xmlns:a16="http://schemas.microsoft.com/office/drawing/2014/main" id="{04D5ADC1-AB8E-576F-4D75-23C7853C1C02}"/>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60768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9994-AD86-E312-60BA-6731171759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308EB-0933-43B2-B374-3430506DE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EE642A-A437-A1B1-CB96-6DAECF4B5FAD}"/>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69032-09CE-819F-BD54-24BCFD23A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A4642-A12D-3644-A73A-BE1B20E37868}"/>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10129-760F-3918-1913-67816324F77D}"/>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9" name="Slide Number Placeholder 8">
            <a:extLst>
              <a:ext uri="{FF2B5EF4-FFF2-40B4-BE49-F238E27FC236}">
                <a16:creationId xmlns:a16="http://schemas.microsoft.com/office/drawing/2014/main" id="{033FD664-010F-6203-C78C-3D85F5EABC33}"/>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324184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98E0-BBD4-DAE3-BBA7-D137AFFCC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4E344-D439-E90F-499A-713B421075E4}"/>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5" name="Slide Number Placeholder 4">
            <a:extLst>
              <a:ext uri="{FF2B5EF4-FFF2-40B4-BE49-F238E27FC236}">
                <a16:creationId xmlns:a16="http://schemas.microsoft.com/office/drawing/2014/main" id="{93860E5F-911F-9CB6-811B-D9D3C0A2262F}"/>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258262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E2172-004C-7583-9FB5-D175C91F56B8}"/>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4" name="Slide Number Placeholder 3">
            <a:extLst>
              <a:ext uri="{FF2B5EF4-FFF2-40B4-BE49-F238E27FC236}">
                <a16:creationId xmlns:a16="http://schemas.microsoft.com/office/drawing/2014/main" id="{BEB754B9-3BFD-B2AD-35B2-2A42D33C59E8}"/>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287814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885C1-E3DF-7CBE-05F9-49AB4060A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E25D3-F32F-36FE-6182-5AB068423635}"/>
              </a:ext>
            </a:extLst>
          </p:cNvPr>
          <p:cNvSpPr>
            <a:spLocks noGrp="1"/>
          </p:cNvSpPr>
          <p:nvPr>
            <p:ph type="body" idx="1"/>
          </p:nvPr>
        </p:nvSpPr>
        <p:spPr>
          <a:xfrm>
            <a:off x="838200" y="1825625"/>
            <a:ext cx="10515600" cy="3322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51BF6-E4AE-07EE-2085-8E4A2B7FC8D4}"/>
              </a:ext>
            </a:extLst>
          </p:cNvPr>
          <p:cNvSpPr>
            <a:spLocks noGrp="1"/>
          </p:cNvSpPr>
          <p:nvPr>
            <p:ph type="dt" sz="half" idx="2"/>
          </p:nvPr>
        </p:nvSpPr>
        <p:spPr>
          <a:xfrm>
            <a:off x="10314940" y="5705225"/>
            <a:ext cx="1305560" cy="365125"/>
          </a:xfrm>
          <a:prstGeom prst="rect">
            <a:avLst/>
          </a:prstGeom>
        </p:spPr>
        <p:txBody>
          <a:bodyPr vert="horz" lIns="91440" tIns="45720" rIns="91440" bIns="45720" rtlCol="0" anchor="ctr"/>
          <a:lstStyle>
            <a:lvl1pPr algn="r">
              <a:defRPr sz="1200">
                <a:solidFill>
                  <a:schemeClr val="bg1"/>
                </a:solidFill>
              </a:defRPr>
            </a:lvl1pPr>
          </a:lstStyle>
          <a:p>
            <a:fld id="{3C94B0D9-9339-5F4B-B065-89CC13068648}" type="datetimeFigureOut">
              <a:rPr lang="en-US" smtClean="0"/>
              <a:pPr/>
              <a:t>6/17/2024</a:t>
            </a:fld>
            <a:endParaRPr lang="en-US" dirty="0"/>
          </a:p>
        </p:txBody>
      </p:sp>
      <p:sp>
        <p:nvSpPr>
          <p:cNvPr id="6" name="Slide Number Placeholder 5">
            <a:extLst>
              <a:ext uri="{FF2B5EF4-FFF2-40B4-BE49-F238E27FC236}">
                <a16:creationId xmlns:a16="http://schemas.microsoft.com/office/drawing/2014/main" id="{2198A41C-72EE-DF2E-B2C9-90EE837064B4}"/>
              </a:ext>
            </a:extLst>
          </p:cNvPr>
          <p:cNvSpPr>
            <a:spLocks noGrp="1"/>
          </p:cNvSpPr>
          <p:nvPr>
            <p:ph type="sldNum" sz="quarter" idx="4"/>
          </p:nvPr>
        </p:nvSpPr>
        <p:spPr>
          <a:xfrm>
            <a:off x="10701020" y="6088954"/>
            <a:ext cx="919480" cy="365125"/>
          </a:xfrm>
          <a:prstGeom prst="rect">
            <a:avLst/>
          </a:prstGeom>
        </p:spPr>
        <p:txBody>
          <a:bodyPr vert="horz" lIns="91440" tIns="45720" rIns="91440" bIns="45720" rtlCol="0" anchor="ctr"/>
          <a:lstStyle>
            <a:lvl1pPr algn="r">
              <a:defRPr sz="1200">
                <a:solidFill>
                  <a:schemeClr val="bg1"/>
                </a:solidFill>
              </a:defRPr>
            </a:lvl1pPr>
          </a:lstStyle>
          <a:p>
            <a:fld id="{04F6FBB9-ED7F-EC42-BD1A-F644C7CE0D44}" type="slidenum">
              <a:rPr lang="en-US" smtClean="0"/>
              <a:pPr/>
              <a:t>‹#›</a:t>
            </a:fld>
            <a:endParaRPr lang="en-US" dirty="0"/>
          </a:p>
        </p:txBody>
      </p:sp>
    </p:spTree>
    <p:extLst>
      <p:ext uri="{BB962C8B-B14F-4D97-AF65-F5344CB8AC3E}">
        <p14:creationId xmlns:p14="http://schemas.microsoft.com/office/powerpoint/2010/main" val="1349682076"/>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ritingcenter.unc.edu/tips-and-tools/relative-clauses/#:~:text=What%20is%20a%20relative%20clause,more%20information%20about%20a%20nou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edtrust.org/resource/how-school-discipline-impacts-students-social-emotional-and-academic-development-sead/"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edtrust.org/resource/and-they-cared-how-to-create-better-safer-learning-environments-for-girls-of-colo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4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0CCE-5A7C-D939-13E8-55107F4D5984}"/>
              </a:ext>
            </a:extLst>
          </p:cNvPr>
          <p:cNvSpPr>
            <a:spLocks noGrp="1"/>
          </p:cNvSpPr>
          <p:nvPr>
            <p:ph type="title"/>
          </p:nvPr>
        </p:nvSpPr>
        <p:spPr/>
        <p:txBody>
          <a:bodyPr>
            <a:normAutofit fontScale="90000"/>
          </a:bodyPr>
          <a:lstStyle/>
          <a:p>
            <a:r>
              <a:rPr lang="en-US" sz="4400" dirty="0">
                <a:solidFill>
                  <a:srgbClr val="000000"/>
                </a:solidFill>
                <a:effectLst/>
                <a:highlight>
                  <a:srgbClr val="FFFFFF"/>
                </a:highlight>
                <a:latin typeface="Arial" panose="020B0604020202020204" pitchFamily="34" charset="0"/>
                <a:ea typeface="Times New Roman" panose="02020603050405020304" pitchFamily="18" charset="0"/>
              </a:rPr>
              <a:t>EDITED VERSION (look at everything in red, even commas)</a:t>
            </a:r>
            <a:br>
              <a:rPr lang="en-CA" sz="4400" dirty="0">
                <a:effectLst/>
                <a:highlight>
                  <a:srgbClr val="FFFFFF"/>
                </a:highlight>
                <a:latin typeface="Times New Roman" panose="02020603050405020304" pitchFamily="18" charset="0"/>
                <a:ea typeface="Times New Roman" panose="02020603050405020304" pitchFamily="18" charset="0"/>
              </a:rPr>
            </a:br>
            <a:endParaRPr lang="en-CA" dirty="0"/>
          </a:p>
        </p:txBody>
      </p:sp>
      <p:sp>
        <p:nvSpPr>
          <p:cNvPr id="3" name="Content Placeholder 2">
            <a:extLst>
              <a:ext uri="{FF2B5EF4-FFF2-40B4-BE49-F238E27FC236}">
                <a16:creationId xmlns:a16="http://schemas.microsoft.com/office/drawing/2014/main" id="{BC1BDB01-EB54-D15E-1A00-AAEEA86F6C75}"/>
              </a:ext>
            </a:extLst>
          </p:cNvPr>
          <p:cNvSpPr>
            <a:spLocks noGrp="1"/>
          </p:cNvSpPr>
          <p:nvPr>
            <p:ph idx="1"/>
          </p:nvPr>
        </p:nvSpPr>
        <p:spPr/>
        <p:txBody>
          <a:bodyPr>
            <a:normAutofit fontScale="85000" lnSpcReduction="20000"/>
          </a:bodyPr>
          <a:lstStyle/>
          <a:p>
            <a:pPr marL="0" indent="0">
              <a:buNone/>
            </a:pPr>
            <a:r>
              <a:rPr lang="en-US" sz="1800" dirty="0">
                <a:solidFill>
                  <a:srgbClr val="000000"/>
                </a:solidFill>
                <a:highlight>
                  <a:srgbClr val="FFFFFF"/>
                </a:highlight>
                <a:latin typeface="Arial" panose="020B0604020202020204" pitchFamily="34" charset="0"/>
                <a:ea typeface="Times New Roman" panose="02020603050405020304" pitchFamily="18" charset="0"/>
              </a:rPr>
              <a:t>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After that night Maureen is not the same, unable to get the man of her mind the next night going back to the fair. </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She purchases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a ticket to go through the funhouse where the man was spotted to be a part of. As she wonder</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s</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about the funhouse which turned out to not be so fun; she finds herself lost. Following what seems to be the right path is a dead end; a room with no way out. </a:t>
            </a:r>
            <a:r>
              <a:rPr lang="en-US" sz="1800" u="sng" dirty="0">
                <a:solidFill>
                  <a:srgbClr val="FF0000"/>
                </a:solidFill>
                <a:effectLst/>
                <a:highlight>
                  <a:srgbClr val="FFFFFF"/>
                </a:highlight>
                <a:latin typeface="Arial" panose="020B0604020202020204" pitchFamily="34" charset="0"/>
                <a:ea typeface="Times New Roman" panose="02020603050405020304" pitchFamily="18" charset="0"/>
              </a:rPr>
              <a:t>She is </a:t>
            </a:r>
            <a:r>
              <a:rPr lang="en-US" sz="18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desperately </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looking</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for a way out in the utter darkness with flashes of light that don’t stay on long enough for her eyes to </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un-dilate. She is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searching the walls with no hope, crawling the floors with no direction, and screaming with no sounds. In despair</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Maureen </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curls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up in a ball, hyperventilating and filled with tears as she tries to </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calm</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herself. In the darkness appears the man covered in tattoos</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the one Maureen is looking for. In this case, Maureen is searching for the man; which indicates that something beyond her means of understanding</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 is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influencing her.</a:t>
            </a:r>
            <a:endParaRPr lang="en-CA"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u="sng" dirty="0">
                <a:solidFill>
                  <a:srgbClr val="FF0000"/>
                </a:solidFill>
                <a:effectLst/>
                <a:highlight>
                  <a:srgbClr val="FFFFFF"/>
                </a:highlight>
                <a:latin typeface="Arial" panose="020B0604020202020204" pitchFamily="34" charset="0"/>
                <a:ea typeface="Times New Roman" panose="02020603050405020304" pitchFamily="18" charset="0"/>
              </a:rPr>
              <a:t>The man Jamie is </a:t>
            </a:r>
            <a:r>
              <a:rPr lang="en-US" sz="18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the hero that buys the damsel</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-in-</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distress</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’s</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heart. After escorting Maureen out of the dead end through a hidden door, </a:t>
            </a:r>
            <a:r>
              <a:rPr lang="en-US" sz="1800" dirty="0">
                <a:solidFill>
                  <a:srgbClr val="FF0000"/>
                </a:solidFill>
                <a:effectLst/>
                <a:highlight>
                  <a:srgbClr val="FFFFFF"/>
                </a:highlight>
                <a:latin typeface="Arial" panose="020B0604020202020204" pitchFamily="34" charset="0"/>
                <a:ea typeface="Times New Roman" panose="02020603050405020304" pitchFamily="18" charset="0"/>
              </a:rPr>
              <a:t>he leads her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into another funhouse room full of mirrors. </a:t>
            </a:r>
            <a:endParaRPr lang="en-CA" sz="1800" dirty="0">
              <a:effectLst/>
              <a:highlight>
                <a:srgbClr val="FFFFFF"/>
              </a:highlight>
              <a:latin typeface="Times New Roman" panose="02020603050405020304" pitchFamily="18" charset="0"/>
              <a:ea typeface="Times New Roman" panose="02020603050405020304" pitchFamily="18" charset="0"/>
            </a:endParaRPr>
          </a:p>
          <a:p>
            <a:pPr marL="0" indent="0">
              <a:spcAft>
                <a:spcPts val="80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I added a subject and a verb here, to turn the verbal form “looking” into the active present-tense verb “is looking.” I’m just showing you a variety of ways to fix frags.</a:t>
            </a:r>
            <a:endParaRPr lang="en-CA"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I added a subject and a verb here, because the original (the hero that buys the heart) is just a noun plus what they call a relative clause. Here’s info about relative clauses if it will be helpful   </a:t>
            </a:r>
            <a:r>
              <a:rPr lang="en-US" sz="180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https://writingcenter.unc.edu/tips-and-tools/relative-clauses/#:~:text=What%20is%20a%20relative%20clause,more%20information%20about%20a%20noun</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lang="en-CA"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387270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3EF9-411A-55F6-DBBF-F2EF57A277AE}"/>
              </a:ext>
            </a:extLst>
          </p:cNvPr>
          <p:cNvSpPr>
            <a:spLocks noGrp="1"/>
          </p:cNvSpPr>
          <p:nvPr>
            <p:ph type="title"/>
          </p:nvPr>
        </p:nvSpPr>
        <p:spPr/>
        <p:txBody>
          <a:bodyPr/>
          <a:lstStyle/>
          <a:p>
            <a:r>
              <a:rPr lang="en-CA" dirty="0"/>
              <a:t>Works Cited</a:t>
            </a:r>
          </a:p>
        </p:txBody>
      </p:sp>
      <p:sp>
        <p:nvSpPr>
          <p:cNvPr id="3" name="Content Placeholder 2">
            <a:extLst>
              <a:ext uri="{FF2B5EF4-FFF2-40B4-BE49-F238E27FC236}">
                <a16:creationId xmlns:a16="http://schemas.microsoft.com/office/drawing/2014/main" id="{31FB32EA-B1D4-6931-F5B2-B8BCCDD8174F}"/>
              </a:ext>
            </a:extLst>
          </p:cNvPr>
          <p:cNvSpPr>
            <a:spLocks noGrp="1"/>
          </p:cNvSpPr>
          <p:nvPr>
            <p:ph idx="1"/>
          </p:nvPr>
        </p:nvSpPr>
        <p:spPr/>
        <p:txBody>
          <a:bodyPr/>
          <a:lstStyle/>
          <a:p>
            <a:pPr marL="0" indent="0">
              <a:buNone/>
            </a:pPr>
            <a:r>
              <a:rPr lang="en-CA" dirty="0" err="1"/>
              <a:t>Wriston</a:t>
            </a:r>
            <a:r>
              <a:rPr lang="en-CA" dirty="0"/>
              <a:t>, Blair, and Nancy </a:t>
            </a:r>
            <a:r>
              <a:rPr lang="en-CA" dirty="0" err="1"/>
              <a:t>Duchesneau</a:t>
            </a:r>
            <a:r>
              <a:rPr lang="en-CA" dirty="0"/>
              <a:t>, “How School Discipline Impacts Students’ Social, Emotional, and Academic Development.” The Education Trust. 6 Apr 2023. </a:t>
            </a:r>
            <a:r>
              <a:rPr lang="en-CA" dirty="0">
                <a:hlinkClick r:id="rId2"/>
              </a:rPr>
              <a:t>https://edtrust.org/resource/how-school-discipline-impacts-students-social-emotional-and-academic-development-sead/</a:t>
            </a:r>
            <a:r>
              <a:rPr lang="en-CA" dirty="0"/>
              <a:t>. Accessed 12 Jun 2024.</a:t>
            </a:r>
          </a:p>
        </p:txBody>
      </p:sp>
    </p:spTree>
    <p:extLst>
      <p:ext uri="{BB962C8B-B14F-4D97-AF65-F5344CB8AC3E}">
        <p14:creationId xmlns:p14="http://schemas.microsoft.com/office/powerpoint/2010/main" val="201752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ACC9E7-FAB3-D01E-1FC9-A1BD4CD823F2}"/>
              </a:ext>
            </a:extLst>
          </p:cNvPr>
          <p:cNvSpPr>
            <a:spLocks noGrp="1"/>
          </p:cNvSpPr>
          <p:nvPr>
            <p:ph type="ctrTitle"/>
          </p:nvPr>
        </p:nvSpPr>
        <p:spPr/>
        <p:txBody>
          <a:bodyPr/>
          <a:lstStyle/>
          <a:p>
            <a:r>
              <a:rPr lang="en-US" dirty="0">
                <a:solidFill>
                  <a:schemeClr val="tx2"/>
                </a:solidFill>
              </a:rPr>
              <a:t>The Humanities and Social Mobility</a:t>
            </a:r>
          </a:p>
        </p:txBody>
      </p:sp>
      <p:sp>
        <p:nvSpPr>
          <p:cNvPr id="12" name="Subtitle 11">
            <a:extLst>
              <a:ext uri="{FF2B5EF4-FFF2-40B4-BE49-F238E27FC236}">
                <a16:creationId xmlns:a16="http://schemas.microsoft.com/office/drawing/2014/main" id="{EC6953E9-CC27-E84D-A2AE-11CAA67EC313}"/>
              </a:ext>
            </a:extLst>
          </p:cNvPr>
          <p:cNvSpPr>
            <a:spLocks noGrp="1"/>
          </p:cNvSpPr>
          <p:nvPr>
            <p:ph type="subTitle" idx="1"/>
          </p:nvPr>
        </p:nvSpPr>
        <p:spPr/>
        <p:txBody>
          <a:bodyPr>
            <a:normAutofit/>
          </a:bodyPr>
          <a:lstStyle/>
          <a:p>
            <a:r>
              <a:rPr lang="en-US" sz="3200" dirty="0"/>
              <a:t>Empowering The Person Who Shapes Their Own Career</a:t>
            </a:r>
          </a:p>
        </p:txBody>
      </p:sp>
    </p:spTree>
    <p:extLst>
      <p:ext uri="{BB962C8B-B14F-4D97-AF65-F5344CB8AC3E}">
        <p14:creationId xmlns:p14="http://schemas.microsoft.com/office/powerpoint/2010/main" val="162085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p:txBody>
          <a:bodyPr/>
          <a:lstStyle/>
          <a:p>
            <a:r>
              <a:rPr lang="en-US" dirty="0">
                <a:solidFill>
                  <a:schemeClr val="tx2"/>
                </a:solidFill>
              </a:rPr>
              <a:t>Skills and Knowledge</a:t>
            </a:r>
          </a:p>
        </p:txBody>
      </p:sp>
      <p:sp>
        <p:nvSpPr>
          <p:cNvPr id="3" name="Content Placeholder 2">
            <a:extLst>
              <a:ext uri="{FF2B5EF4-FFF2-40B4-BE49-F238E27FC236}">
                <a16:creationId xmlns:a16="http://schemas.microsoft.com/office/drawing/2014/main" id="{C090DD03-94DA-6593-49F7-C0996010D666}"/>
              </a:ext>
            </a:extLst>
          </p:cNvPr>
          <p:cNvSpPr>
            <a:spLocks noGrp="1"/>
          </p:cNvSpPr>
          <p:nvPr>
            <p:ph idx="1"/>
          </p:nvPr>
        </p:nvSpPr>
        <p:spPr/>
        <p:txBody>
          <a:bodyPr>
            <a:normAutofit/>
          </a:bodyPr>
          <a:lstStyle/>
          <a:p>
            <a:pPr marL="0" indent="0">
              <a:buNone/>
            </a:pPr>
            <a:r>
              <a:rPr lang="en-US" sz="3200" b="0" i="0" dirty="0">
                <a:solidFill>
                  <a:srgbClr val="050505"/>
                </a:solidFill>
                <a:effectLst/>
                <a:highlight>
                  <a:srgbClr val="F0F0F0"/>
                </a:highlight>
                <a:latin typeface="Segoe UI Historic" panose="020B0502040204020203" pitchFamily="34" charset="0"/>
              </a:rPr>
              <a:t>I majored in mechanical engineering, and almost everything technical I learned is now obsolete. Only the humanities and basic arts and sciences stand the test of time. I continually use critical thinking skills learned in my college humanities courses.—K.B., Graduated college in 1994</a:t>
            </a:r>
            <a:endParaRPr lang="en-US" sz="3200" dirty="0"/>
          </a:p>
        </p:txBody>
      </p:sp>
    </p:spTree>
    <p:extLst>
      <p:ext uri="{BB962C8B-B14F-4D97-AF65-F5344CB8AC3E}">
        <p14:creationId xmlns:p14="http://schemas.microsoft.com/office/powerpoint/2010/main" val="314672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2B58-4147-6F19-E212-F4275F8C5729}"/>
              </a:ext>
            </a:extLst>
          </p:cNvPr>
          <p:cNvSpPr>
            <a:spLocks noGrp="1"/>
          </p:cNvSpPr>
          <p:nvPr>
            <p:ph type="title"/>
          </p:nvPr>
        </p:nvSpPr>
        <p:spPr/>
        <p:txBody>
          <a:bodyPr/>
          <a:lstStyle/>
          <a:p>
            <a:r>
              <a:rPr lang="en-CA" dirty="0"/>
              <a:t>Non-Elite Public High Schools and Academic Development </a:t>
            </a:r>
          </a:p>
        </p:txBody>
      </p:sp>
      <p:sp>
        <p:nvSpPr>
          <p:cNvPr id="3" name="Content Placeholder 2">
            <a:extLst>
              <a:ext uri="{FF2B5EF4-FFF2-40B4-BE49-F238E27FC236}">
                <a16:creationId xmlns:a16="http://schemas.microsoft.com/office/drawing/2014/main" id="{10083AA2-9A59-2BD7-A2E5-C0DEC369101C}"/>
              </a:ext>
            </a:extLst>
          </p:cNvPr>
          <p:cNvSpPr>
            <a:spLocks noGrp="1"/>
          </p:cNvSpPr>
          <p:nvPr>
            <p:ph idx="1"/>
          </p:nvPr>
        </p:nvSpPr>
        <p:spPr/>
        <p:txBody>
          <a:bodyPr>
            <a:normAutofit/>
          </a:bodyPr>
          <a:lstStyle/>
          <a:p>
            <a:pPr marL="0" indent="0">
              <a:buNone/>
            </a:pPr>
            <a:r>
              <a:rPr lang="en-US" b="0" i="0" dirty="0">
                <a:solidFill>
                  <a:srgbClr val="5C666B"/>
                </a:solidFill>
                <a:effectLst/>
                <a:highlight>
                  <a:srgbClr val="FFFFFF"/>
                </a:highlight>
                <a:latin typeface="Univers LT W01_45 Light1475944"/>
              </a:rPr>
              <a:t>While districts and schools are supposed to reserve these various school discipline policies for serious offenses, many also employ these measures for minor and subjective infractions, including </a:t>
            </a:r>
            <a:r>
              <a:rPr lang="en-US" b="0" i="0" u="none" strike="noStrike" dirty="0">
                <a:solidFill>
                  <a:srgbClr val="F05C22"/>
                </a:solidFill>
                <a:effectLst/>
                <a:highlight>
                  <a:srgbClr val="FFFFFF"/>
                </a:highlight>
                <a:latin typeface="Univers LT W01_45 Light1475944"/>
                <a:hlinkClick r:id="rId2"/>
              </a:rPr>
              <a:t>dress and hair code violations</a:t>
            </a:r>
            <a:r>
              <a:rPr lang="en-US" b="0" i="0" dirty="0">
                <a:solidFill>
                  <a:srgbClr val="5C666B"/>
                </a:solidFill>
                <a:effectLst/>
                <a:highlight>
                  <a:srgbClr val="FFFFFF"/>
                </a:highlight>
                <a:latin typeface="Univers LT W01_45 Light1475944"/>
              </a:rPr>
              <a:t>, </a:t>
            </a:r>
            <a:r>
              <a:rPr lang="en-US" b="0" i="0" dirty="0">
                <a:solidFill>
                  <a:srgbClr val="FF0000"/>
                </a:solidFill>
                <a:effectLst/>
                <a:highlight>
                  <a:srgbClr val="FFFFFF"/>
                </a:highlight>
                <a:latin typeface="Univers LT W01_45 Light1475944"/>
              </a:rPr>
              <a:t>talking in class</a:t>
            </a:r>
            <a:r>
              <a:rPr lang="en-US" b="0" i="0" dirty="0">
                <a:solidFill>
                  <a:srgbClr val="5C666B"/>
                </a:solidFill>
                <a:effectLst/>
                <a:highlight>
                  <a:srgbClr val="FFFFFF"/>
                </a:highlight>
                <a:latin typeface="Univers LT W01_45 Light1475944"/>
              </a:rPr>
              <a:t>, truancy, tardiness, “willful defiance,” and more. In many instances, students of color and students with disabilities are targeted for these minor offenses in ways that attack their cultural identity and strip them of their rights to a safe, healthy, and inclusive learning environment.  (</a:t>
            </a:r>
            <a:r>
              <a:rPr lang="en-US" b="0" i="0" dirty="0" err="1">
                <a:solidFill>
                  <a:srgbClr val="5C666B"/>
                </a:solidFill>
                <a:effectLst/>
                <a:highlight>
                  <a:srgbClr val="FFFFFF"/>
                </a:highlight>
                <a:latin typeface="Univers LT W01_45 Light1475944"/>
              </a:rPr>
              <a:t>Wriston</a:t>
            </a:r>
            <a:r>
              <a:rPr lang="en-US" b="0" i="0" dirty="0">
                <a:solidFill>
                  <a:srgbClr val="5C666B"/>
                </a:solidFill>
                <a:effectLst/>
                <a:highlight>
                  <a:srgbClr val="FFFFFF"/>
                </a:highlight>
                <a:latin typeface="Univers LT W01_45 Light1475944"/>
              </a:rPr>
              <a:t> 2023).</a:t>
            </a:r>
            <a:endParaRPr lang="en-CA" dirty="0"/>
          </a:p>
        </p:txBody>
      </p:sp>
    </p:spTree>
    <p:extLst>
      <p:ext uri="{BB962C8B-B14F-4D97-AF65-F5344CB8AC3E}">
        <p14:creationId xmlns:p14="http://schemas.microsoft.com/office/powerpoint/2010/main" val="418815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88CB-610B-77C7-5884-1BF91851994D}"/>
              </a:ext>
            </a:extLst>
          </p:cNvPr>
          <p:cNvSpPr>
            <a:spLocks noGrp="1"/>
          </p:cNvSpPr>
          <p:nvPr>
            <p:ph type="title"/>
          </p:nvPr>
        </p:nvSpPr>
        <p:spPr/>
        <p:txBody>
          <a:bodyPr/>
          <a:lstStyle/>
          <a:p>
            <a:r>
              <a:rPr lang="en-CA" dirty="0"/>
              <a:t>Discipline, Self-Expression, and Self-Fashioning</a:t>
            </a:r>
          </a:p>
        </p:txBody>
      </p:sp>
      <p:sp>
        <p:nvSpPr>
          <p:cNvPr id="3" name="Content Placeholder 2">
            <a:extLst>
              <a:ext uri="{FF2B5EF4-FFF2-40B4-BE49-F238E27FC236}">
                <a16:creationId xmlns:a16="http://schemas.microsoft.com/office/drawing/2014/main" id="{6F8EAB53-4B51-64D7-D092-41B9C3B0310A}"/>
              </a:ext>
            </a:extLst>
          </p:cNvPr>
          <p:cNvSpPr>
            <a:spLocks noGrp="1"/>
          </p:cNvSpPr>
          <p:nvPr>
            <p:ph idx="1"/>
          </p:nvPr>
        </p:nvSpPr>
        <p:spPr/>
        <p:txBody>
          <a:bodyPr>
            <a:normAutofit fontScale="92500" lnSpcReduction="20000"/>
          </a:bodyPr>
          <a:lstStyle/>
          <a:p>
            <a:pPr marL="0" indent="0">
              <a:buNone/>
            </a:pPr>
            <a:r>
              <a:rPr lang="en-CA" dirty="0">
                <a:solidFill>
                  <a:srgbClr val="002060"/>
                </a:solidFill>
              </a:rPr>
              <a:t>Dekalb School of the Arts. 21% of students are economically disadvantaged. 68% minority enrollment. (ranked 1 of 26 in Dekalb County High Schools, #7 in Georgia). Grad rate: 99%</a:t>
            </a:r>
          </a:p>
          <a:p>
            <a:pPr marL="0" indent="0">
              <a:buNone/>
            </a:pPr>
            <a:endParaRPr lang="en-CA" dirty="0">
              <a:solidFill>
                <a:srgbClr val="002060"/>
              </a:solidFill>
            </a:endParaRPr>
          </a:p>
          <a:p>
            <a:pPr marL="0" indent="0">
              <a:buNone/>
            </a:pPr>
            <a:r>
              <a:rPr lang="en-CA" dirty="0">
                <a:solidFill>
                  <a:srgbClr val="002060"/>
                </a:solidFill>
              </a:rPr>
              <a:t>Mundy’s Mill High School. </a:t>
            </a:r>
            <a:r>
              <a:rPr lang="en-US" b="0" i="0" dirty="0">
                <a:solidFill>
                  <a:srgbClr val="002060"/>
                </a:solidFill>
                <a:effectLst/>
                <a:highlight>
                  <a:srgbClr val="FFFFFF"/>
                </a:highlight>
                <a:latin typeface="Roboto" panose="020F0502020204030204" pitchFamily="2" charset="0"/>
              </a:rPr>
              <a:t>91% of students are economically disadvantaged.</a:t>
            </a:r>
            <a:r>
              <a:rPr lang="en-CA" b="0" i="0" dirty="0">
                <a:solidFill>
                  <a:srgbClr val="002060"/>
                </a:solidFill>
                <a:effectLst/>
                <a:highlight>
                  <a:srgbClr val="FFFFFF"/>
                </a:highlight>
                <a:latin typeface="Roboto" panose="020F0502020204030204" pitchFamily="2" charset="0"/>
              </a:rPr>
              <a:t> Total minority enrollment 99%. (Mundy’s Mill is ranked 6 of 12 in Clayton County High Schools, and #270 in Georgia). Grad rate: 89%</a:t>
            </a:r>
          </a:p>
          <a:p>
            <a:pPr marL="0" indent="0">
              <a:buNone/>
            </a:pPr>
            <a:r>
              <a:rPr lang="en-CA" dirty="0">
                <a:solidFill>
                  <a:srgbClr val="002060"/>
                </a:solidFill>
              </a:rPr>
              <a:t>Other schools: Jonesboro High, Forest Park HS, Lovejoy HS, Morrow HS, Riverdale HS</a:t>
            </a:r>
          </a:p>
        </p:txBody>
      </p:sp>
    </p:spTree>
    <p:extLst>
      <p:ext uri="{BB962C8B-B14F-4D97-AF65-F5344CB8AC3E}">
        <p14:creationId xmlns:p14="http://schemas.microsoft.com/office/powerpoint/2010/main" val="307245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D6B4-9BEB-EC77-A105-15CF92A7C6DB}"/>
              </a:ext>
            </a:extLst>
          </p:cNvPr>
          <p:cNvSpPr>
            <a:spLocks noGrp="1"/>
          </p:cNvSpPr>
          <p:nvPr>
            <p:ph type="title"/>
          </p:nvPr>
        </p:nvSpPr>
        <p:spPr/>
        <p:txBody>
          <a:bodyPr/>
          <a:lstStyle/>
          <a:p>
            <a:r>
              <a:rPr lang="en-CA" dirty="0"/>
              <a:t>Skills and Knowledge Offered in Humanities Courses: The Answer to </a:t>
            </a:r>
            <a:r>
              <a:rPr lang="en-CA"/>
              <a:t>the Silencing</a:t>
            </a:r>
            <a:endParaRPr lang="en-CA" dirty="0"/>
          </a:p>
        </p:txBody>
      </p:sp>
      <p:sp>
        <p:nvSpPr>
          <p:cNvPr id="3" name="Content Placeholder 2">
            <a:extLst>
              <a:ext uri="{FF2B5EF4-FFF2-40B4-BE49-F238E27FC236}">
                <a16:creationId xmlns:a16="http://schemas.microsoft.com/office/drawing/2014/main" id="{1D9ABDE4-AE25-1BE9-1321-831741A7B963}"/>
              </a:ext>
            </a:extLst>
          </p:cNvPr>
          <p:cNvSpPr>
            <a:spLocks noGrp="1"/>
          </p:cNvSpPr>
          <p:nvPr>
            <p:ph idx="1"/>
          </p:nvPr>
        </p:nvSpPr>
        <p:spPr/>
        <p:txBody>
          <a:bodyPr/>
          <a:lstStyle/>
          <a:p>
            <a:pPr marL="0" indent="0">
              <a:buNone/>
            </a:pPr>
            <a:r>
              <a:rPr lang="en-CA" dirty="0"/>
              <a:t>Communication in Writing and Speech</a:t>
            </a:r>
          </a:p>
          <a:p>
            <a:pPr marL="0" indent="0">
              <a:buNone/>
            </a:pPr>
            <a:r>
              <a:rPr lang="en-CA" dirty="0"/>
              <a:t>Logic</a:t>
            </a:r>
          </a:p>
          <a:p>
            <a:pPr marL="0" indent="0">
              <a:buNone/>
            </a:pPr>
            <a:r>
              <a:rPr lang="en-CA" dirty="0"/>
              <a:t>Persuasion</a:t>
            </a:r>
          </a:p>
          <a:p>
            <a:pPr marL="0" indent="0">
              <a:buNone/>
            </a:pPr>
            <a:r>
              <a:rPr lang="en-CA" dirty="0"/>
              <a:t>Knowledge of Human Behavior</a:t>
            </a:r>
          </a:p>
          <a:p>
            <a:pPr marL="0" indent="0">
              <a:buNone/>
            </a:pPr>
            <a:r>
              <a:rPr lang="en-CA" dirty="0"/>
              <a:t>Knowledge of American/World History</a:t>
            </a:r>
          </a:p>
          <a:p>
            <a:pPr marL="0" indent="0">
              <a:buNone/>
            </a:pPr>
            <a:r>
              <a:rPr lang="en-CA" dirty="0"/>
              <a:t>Global Contexts</a:t>
            </a:r>
          </a:p>
        </p:txBody>
      </p:sp>
    </p:spTree>
    <p:extLst>
      <p:ext uri="{BB962C8B-B14F-4D97-AF65-F5344CB8AC3E}">
        <p14:creationId xmlns:p14="http://schemas.microsoft.com/office/powerpoint/2010/main" val="220524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6BE0-0901-D429-2443-EA4D3F1C75BA}"/>
              </a:ext>
            </a:extLst>
          </p:cNvPr>
          <p:cNvSpPr>
            <a:spLocks noGrp="1"/>
          </p:cNvSpPr>
          <p:nvPr>
            <p:ph type="title"/>
          </p:nvPr>
        </p:nvSpPr>
        <p:spPr/>
        <p:txBody>
          <a:bodyPr/>
          <a:lstStyle/>
          <a:p>
            <a:r>
              <a:rPr lang="en-CA" dirty="0"/>
              <a:t>N.A. (Future Career, Software Engineer)</a:t>
            </a:r>
          </a:p>
        </p:txBody>
      </p:sp>
      <p:sp>
        <p:nvSpPr>
          <p:cNvPr id="3" name="Content Placeholder 2">
            <a:extLst>
              <a:ext uri="{FF2B5EF4-FFF2-40B4-BE49-F238E27FC236}">
                <a16:creationId xmlns:a16="http://schemas.microsoft.com/office/drawing/2014/main" id="{8BFC5798-3777-9493-9A16-CBB949FB5562}"/>
              </a:ext>
            </a:extLst>
          </p:cNvPr>
          <p:cNvSpPr>
            <a:spLocks noGrp="1"/>
          </p:cNvSpPr>
          <p:nvPr>
            <p:ph idx="1"/>
          </p:nvPr>
        </p:nvSpPr>
        <p:spPr/>
        <p:txBody>
          <a:bodyPr/>
          <a:lstStyle/>
          <a:p>
            <a:pPr marL="0" indent="0">
              <a:buNone/>
            </a:pPr>
            <a:r>
              <a:rPr lang="en-CA" sz="2400" kern="100" dirty="0">
                <a:effectLst/>
                <a:latin typeface="Times New Roman" panose="02020603050405020304" pitchFamily="18" charset="0"/>
                <a:ea typeface="Aptos" panose="020B0004020202020204" pitchFamily="34" charset="0"/>
                <a:cs typeface="Times New Roman" panose="02020603050405020304" pitchFamily="18" charset="0"/>
              </a:rPr>
              <a:t>Another skill applicable is the receipt and use of criticism of my ideas from others. As a software engineer, it is very important to be able to accept criticism from both consumers and coworkers that could be used to make improvements to my software. With this ability, I must also be humble under pressure and learn to take criticism positively. It is also important that I use the skill of telling stories about myself in the software engineering field because I must show and prove to others that I am worthy of a leadership position. I also have to present myself well to be a likable person, so consumers are more likely to invest in my software, and for others to also be willing to work with me. </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310311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D576-4105-00F8-53D9-695A2E8300CD}"/>
              </a:ext>
            </a:extLst>
          </p:cNvPr>
          <p:cNvSpPr>
            <a:spLocks noGrp="1"/>
          </p:cNvSpPr>
          <p:nvPr>
            <p:ph type="title"/>
          </p:nvPr>
        </p:nvSpPr>
        <p:spPr/>
        <p:txBody>
          <a:bodyPr/>
          <a:lstStyle/>
          <a:p>
            <a:r>
              <a:rPr lang="en-CA" dirty="0"/>
              <a:t>J.R. (Future Career, Graphic Design)</a:t>
            </a:r>
          </a:p>
        </p:txBody>
      </p:sp>
      <p:sp>
        <p:nvSpPr>
          <p:cNvPr id="3" name="Content Placeholder 2">
            <a:extLst>
              <a:ext uri="{FF2B5EF4-FFF2-40B4-BE49-F238E27FC236}">
                <a16:creationId xmlns:a16="http://schemas.microsoft.com/office/drawing/2014/main" id="{9AF4B3F6-0740-6661-F910-3FA6A4ADCAFC}"/>
              </a:ext>
            </a:extLst>
          </p:cNvPr>
          <p:cNvSpPr>
            <a:spLocks noGrp="1"/>
          </p:cNvSpPr>
          <p:nvPr>
            <p:ph idx="1"/>
          </p:nvPr>
        </p:nvSpPr>
        <p:spPr/>
        <p:txBody>
          <a:bodyPr/>
          <a:lstStyle/>
          <a:p>
            <a:pPr marL="0" indent="0">
              <a:buNone/>
            </a:pPr>
            <a:r>
              <a:rPr lang="en-CA" kern="100" dirty="0">
                <a:effectLst/>
                <a:latin typeface="Times New Roman" panose="02020603050405020304" pitchFamily="18" charset="0"/>
                <a:ea typeface="Times New Roman" panose="02020603050405020304" pitchFamily="18" charset="0"/>
                <a:cs typeface="Times New Roman" panose="02020603050405020304" pitchFamily="18" charset="0"/>
              </a:rPr>
              <a:t>While examining essays from other writers, I have learned to analyze language for meaning and intent. In a client-based field, such as graphic design, knowing what the customer is looking for simply by hearing or reading a description is imperative. By analyzing the diction and connotation of the language used by clients, I will be able to provide a final product that will meet their expectations. In the case that my product is not up to par, I should be able to listen to the criticism of the client/employer to improve my product.</a:t>
            </a:r>
            <a:endParaRPr lang="en-CA"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280069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9E14-CADC-AB78-E510-66C007011070}"/>
              </a:ext>
            </a:extLst>
          </p:cNvPr>
          <p:cNvSpPr>
            <a:spLocks noGrp="1"/>
          </p:cNvSpPr>
          <p:nvPr>
            <p:ph type="title"/>
          </p:nvPr>
        </p:nvSpPr>
        <p:spPr/>
        <p:txBody>
          <a:bodyPr/>
          <a:lstStyle/>
          <a:p>
            <a:r>
              <a:rPr lang="en-CA" dirty="0"/>
              <a:t>Student Writing: Hired or Fired?</a:t>
            </a:r>
          </a:p>
        </p:txBody>
      </p:sp>
      <p:sp>
        <p:nvSpPr>
          <p:cNvPr id="3" name="Content Placeholder 2">
            <a:extLst>
              <a:ext uri="{FF2B5EF4-FFF2-40B4-BE49-F238E27FC236}">
                <a16:creationId xmlns:a16="http://schemas.microsoft.com/office/drawing/2014/main" id="{FAC990F2-F66D-7120-B3C5-6460256FA2D3}"/>
              </a:ext>
            </a:extLst>
          </p:cNvPr>
          <p:cNvSpPr>
            <a:spLocks noGrp="1"/>
          </p:cNvSpPr>
          <p:nvPr>
            <p:ph idx="1"/>
          </p:nvPr>
        </p:nvSpPr>
        <p:spPr/>
        <p:txBody>
          <a:bodyPr>
            <a:normAutofit fontScale="92500" lnSpcReduction="10000"/>
          </a:bodyPr>
          <a:lstStyle/>
          <a:p>
            <a:pPr marL="0" indent="0">
              <a:buNone/>
            </a:pP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STUDENT DRAFT</a:t>
            </a:r>
            <a:endParaRPr lang="en-CA"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After that night Maureen is not the same, unable to get the man of her mind the next night going back to the fair. Purchasing a ticket to go through the funhouse where the man was spotted to be a part of. As she wondered about the funhouse which turned out to not be so </a:t>
            </a:r>
            <a:r>
              <a:rPr lang="en-US" sz="1800" dirty="0" err="1">
                <a:solidFill>
                  <a:srgbClr val="000000"/>
                </a:solidFill>
                <a:effectLst/>
                <a:highlight>
                  <a:srgbClr val="FFFFFF"/>
                </a:highlight>
                <a:latin typeface="Arial" panose="020B0604020202020204" pitchFamily="34" charset="0"/>
                <a:ea typeface="Times New Roman" panose="02020603050405020304" pitchFamily="18" charset="0"/>
              </a:rPr>
              <a:t>fun;she</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finds herself lost. Following what seems to be the right path is a dead end; a room with </a:t>
            </a:r>
            <a:r>
              <a:rPr lang="en-US" sz="1800" dirty="0" err="1">
                <a:solidFill>
                  <a:srgbClr val="000000"/>
                </a:solidFill>
                <a:effectLst/>
                <a:highlight>
                  <a:srgbClr val="FFFFFF"/>
                </a:highlight>
                <a:latin typeface="Arial" panose="020B0604020202020204" pitchFamily="34" charset="0"/>
                <a:ea typeface="Times New Roman" panose="02020603050405020304" pitchFamily="18" charset="0"/>
              </a:rPr>
              <a:t>noway</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out. Desperately looking for a way out in the utter darkness with flashes of light that don’t stay on long enough for her eyes to undulate. </a:t>
            </a:r>
            <a:endParaRPr lang="en-CA"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Searching the walls with no hope, crawling </a:t>
            </a:r>
            <a:r>
              <a:rPr lang="en-US" sz="1800" dirty="0" err="1">
                <a:solidFill>
                  <a:srgbClr val="000000"/>
                </a:solidFill>
                <a:effectLst/>
                <a:highlight>
                  <a:srgbClr val="FFFFFF"/>
                </a:highlight>
                <a:latin typeface="Arial" panose="020B0604020202020204" pitchFamily="34" charset="0"/>
                <a:ea typeface="Times New Roman" panose="02020603050405020304" pitchFamily="18" charset="0"/>
              </a:rPr>
              <a:t>thefloors</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with no direction, and screaming with no sounds. In despair Maureen crawls up in a </a:t>
            </a:r>
            <a:r>
              <a:rPr lang="en-US" sz="1800" dirty="0" err="1">
                <a:solidFill>
                  <a:srgbClr val="000000"/>
                </a:solidFill>
                <a:effectLst/>
                <a:highlight>
                  <a:srgbClr val="FFFFFF"/>
                </a:highlight>
                <a:latin typeface="Arial" panose="020B0604020202020204" pitchFamily="34" charset="0"/>
                <a:ea typeface="Times New Roman" panose="02020603050405020304" pitchFamily="18" charset="0"/>
              </a:rPr>
              <a:t>ball,hyperventilating</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 and filled with tears as she tries to come herself. In the darkness appears the man covered in tattoos the one Maureen is looking for. In this case, Maureen is searching for the man; which indicates that something beyond her means of understanding was influencing her.</a:t>
            </a:r>
            <a:endParaRPr lang="en-CA"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The hero that buys the damsel in distress heart. After escorting Maureen out of the dead end through a hidden door led into another funhouse room full of mirrors. </a:t>
            </a:r>
            <a:endParaRPr lang="en-CA" sz="18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4225499508"/>
      </p:ext>
    </p:extLst>
  </p:cSld>
  <p:clrMapOvr>
    <a:masterClrMapping/>
  </p:clrMapOvr>
</p:sld>
</file>

<file path=ppt/theme/theme1.xml><?xml version="1.0" encoding="utf-8"?>
<a:theme xmlns:a="http://schemas.openxmlformats.org/drawingml/2006/main" name="Office Theme">
  <a:themeElements>
    <a:clrScheme name="Social Mobility Summit">
      <a:dk1>
        <a:srgbClr val="5B6770"/>
      </a:dk1>
      <a:lt1>
        <a:srgbClr val="FFFFFF"/>
      </a:lt1>
      <a:dk2>
        <a:srgbClr val="092C74"/>
      </a:dk2>
      <a:lt2>
        <a:srgbClr val="FFFFFF"/>
      </a:lt2>
      <a:accent1>
        <a:srgbClr val="0077C8"/>
      </a:accent1>
      <a:accent2>
        <a:srgbClr val="FC6D23"/>
      </a:accent2>
      <a:accent3>
        <a:srgbClr val="C05130"/>
      </a:accent3>
      <a:accent4>
        <a:srgbClr val="58CBE8"/>
      </a:accent4>
      <a:accent5>
        <a:srgbClr val="ED9B33"/>
      </a:accent5>
      <a:accent6>
        <a:srgbClr val="CBC3BC"/>
      </a:accent6>
      <a:hlink>
        <a:srgbClr val="008841"/>
      </a:hlink>
      <a:folHlink>
        <a:srgbClr val="88887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204</TotalTime>
  <Words>1213</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Roboto</vt:lpstr>
      <vt:lpstr>Segoe UI Historic</vt:lpstr>
      <vt:lpstr>Times New Roman</vt:lpstr>
      <vt:lpstr>Univers LT W01_45 Light1475944</vt:lpstr>
      <vt:lpstr>Office Theme</vt:lpstr>
      <vt:lpstr>PowerPoint Presentation</vt:lpstr>
      <vt:lpstr>The Humanities and Social Mobility</vt:lpstr>
      <vt:lpstr>Skills and Knowledge</vt:lpstr>
      <vt:lpstr>Non-Elite Public High Schools and Academic Development </vt:lpstr>
      <vt:lpstr>Discipline, Self-Expression, and Self-Fashioning</vt:lpstr>
      <vt:lpstr>Skills and Knowledge Offered in Humanities Courses: The Answer to the Silencing</vt:lpstr>
      <vt:lpstr>N.A. (Future Career, Software Engineer)</vt:lpstr>
      <vt:lpstr>J.R. (Future Career, Graphic Design)</vt:lpstr>
      <vt:lpstr>Student Writing: Hired or Fired?</vt:lpstr>
      <vt:lpstr>EDITED VERSION (look at everything in red, even commas) </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Kathryn Pratt Russell</cp:lastModifiedBy>
  <cp:revision>16</cp:revision>
  <dcterms:created xsi:type="dcterms:W3CDTF">2024-05-13T15:39:21Z</dcterms:created>
  <dcterms:modified xsi:type="dcterms:W3CDTF">2024-06-17T15:33:41Z</dcterms:modified>
</cp:coreProperties>
</file>